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8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DE17-3AE3-4CFD-A1A4-DC32844D6299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4D9BD-9106-461E-8395-8AC6EBDAD8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139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DE17-3AE3-4CFD-A1A4-DC32844D6299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4D9BD-9106-461E-8395-8AC6EBDAD8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772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DE17-3AE3-4CFD-A1A4-DC32844D6299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4D9BD-9106-461E-8395-8AC6EBDAD8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282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DE17-3AE3-4CFD-A1A4-DC32844D6299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4D9BD-9106-461E-8395-8AC6EBDAD8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478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DE17-3AE3-4CFD-A1A4-DC32844D6299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4D9BD-9106-461E-8395-8AC6EBDAD8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7245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DE17-3AE3-4CFD-A1A4-DC32844D6299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4D9BD-9106-461E-8395-8AC6EBDAD8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105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DE17-3AE3-4CFD-A1A4-DC32844D6299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4D9BD-9106-461E-8395-8AC6EBDAD8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655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DE17-3AE3-4CFD-A1A4-DC32844D6299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4D9BD-9106-461E-8395-8AC6EBDAD8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819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DE17-3AE3-4CFD-A1A4-DC32844D6299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4D9BD-9106-461E-8395-8AC6EBDAD8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8616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DE17-3AE3-4CFD-A1A4-DC32844D6299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4D9BD-9106-461E-8395-8AC6EBDAD8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2477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DE17-3AE3-4CFD-A1A4-DC32844D6299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4D9BD-9106-461E-8395-8AC6EBDAD8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259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6DE17-3AE3-4CFD-A1A4-DC32844D6299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4D9BD-9106-461E-8395-8AC6EBDAD8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86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Action plan </a:t>
            </a:r>
            <a:br>
              <a:rPr lang="en-GB" dirty="0"/>
            </a:br>
            <a:r>
              <a:rPr lang="en-GB" dirty="0"/>
              <a:t>Nov. 2024 </a:t>
            </a:r>
            <a:br>
              <a:rPr lang="en-GB" dirty="0"/>
            </a:br>
            <a:r>
              <a:rPr lang="en-GB" dirty="0"/>
              <a:t>– Oct. 2025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904" y="3979566"/>
            <a:ext cx="8229600" cy="238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45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GB" dirty="0"/>
              <a:t>Board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900" b="1"/>
              <a:t>The GEECT board in the period will be composed by:</a:t>
            </a:r>
            <a:endParaRPr lang="en-US" sz="1900"/>
          </a:p>
          <a:p>
            <a:r>
              <a:rPr lang="en-US" sz="1900"/>
              <a:t>Manuel José Damásio, Chair – Universidade Lusófona (DCAM/ULHT), Portugal (leaving)</a:t>
            </a:r>
          </a:p>
          <a:p>
            <a:r>
              <a:rPr lang="en-US" sz="1900"/>
              <a:t>Guido Lukoschek, Vice-Chair - Filmakademie Baden-Württemberg (FABW), Germany</a:t>
            </a:r>
          </a:p>
          <a:p>
            <a:r>
              <a:rPr lang="en-US" sz="1900"/>
              <a:t>Jyoti Mistry, Member - Valand Academy (HDK), Sweden</a:t>
            </a:r>
          </a:p>
          <a:p>
            <a:r>
              <a:rPr lang="en-US" sz="1900"/>
              <a:t>Patrick Geeraerts, Member - Royal Institute for Theatre, Cinema &amp; Sound (RITCS), Belgium</a:t>
            </a:r>
          </a:p>
          <a:p>
            <a:r>
              <a:rPr lang="en-US" sz="1900"/>
              <a:t>Jana Keeble, Member - Film and Television Faculty (VSMU), Slovakia</a:t>
            </a:r>
          </a:p>
          <a:p>
            <a:endParaRPr lang="en-GB" sz="19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D50D88-09C7-D5AB-3E13-EA7408080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9367" y="3248826"/>
            <a:ext cx="4788505" cy="1628091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44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GB" dirty="0"/>
              <a:t>Governance and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 fontScale="92500" lnSpcReduction="20000"/>
          </a:bodyPr>
          <a:lstStyle/>
          <a:p>
            <a:r>
              <a:rPr lang="en-GB" sz="2000" dirty="0"/>
              <a:t>Ensuring that the board meets on a regular basis and mostly online </a:t>
            </a:r>
          </a:p>
          <a:p>
            <a:r>
              <a:rPr lang="en-GB" sz="2000" dirty="0"/>
              <a:t>Including the new Admin and Comms coordinator Kirsi Rinne with the following tasks: facilitation of processes, implementation of strategic procedures and managing, writing, communication and coordination of GEECT events and its activities.</a:t>
            </a:r>
          </a:p>
          <a:p>
            <a:r>
              <a:rPr lang="en-GB" sz="2000" dirty="0"/>
              <a:t>The treasurer will prepare a revised scheme for the reimbursement of travel costs for GEECT board members. The new amounts will be based on the inflation in the Euro-Zone since the drafting of the scheme in 2016.</a:t>
            </a:r>
          </a:p>
          <a:p>
            <a:r>
              <a:rPr lang="en-GB" sz="2000" dirty="0"/>
              <a:t>The new scheme will be presented to the GEECT membership in Beijing. </a:t>
            </a:r>
          </a:p>
          <a:p>
            <a:endParaRPr lang="en-GB" sz="2000" dirty="0"/>
          </a:p>
          <a:p>
            <a:endParaRPr lang="en-GB" sz="19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D50D88-09C7-D5AB-3E13-EA7408080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9367" y="3248826"/>
            <a:ext cx="4788505" cy="1628091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051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GB" dirty="0"/>
              <a:t>Governance and Management: </a:t>
            </a:r>
            <a:br>
              <a:rPr lang="en-GB" dirty="0"/>
            </a:br>
            <a:r>
              <a:rPr lang="en-GB" dirty="0"/>
              <a:t>Task forces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 lnSpcReduction="10000"/>
          </a:bodyPr>
          <a:lstStyle/>
          <a:p>
            <a:r>
              <a:rPr lang="en-GB" sz="2000" dirty="0"/>
              <a:t>Statutes and Mission completed the work at the Bratislava Leadership symposium in June 2024</a:t>
            </a:r>
          </a:p>
          <a:p>
            <a:r>
              <a:rPr lang="en-GB" sz="2000" dirty="0"/>
              <a:t>Fees Structure completed the work at the Bratislava Leadership symposium in June 2024</a:t>
            </a:r>
          </a:p>
          <a:p>
            <a:r>
              <a:rPr lang="en-GB" sz="2000" dirty="0"/>
              <a:t>The above documents will be on the agenda  of the Beijing Congress.</a:t>
            </a:r>
          </a:p>
          <a:p>
            <a:r>
              <a:rPr lang="en-GB" sz="2000" dirty="0"/>
              <a:t>In addition to the symposium presentations, the Equity and Diversity task is gathering information on the best practices. These will be published on the GEECT web page. </a:t>
            </a:r>
          </a:p>
          <a:p>
            <a:endParaRPr lang="en-GB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D50D88-09C7-D5AB-3E13-EA7408080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9367" y="3248826"/>
            <a:ext cx="4788505" cy="1628091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341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FI" dirty="0"/>
              <a:t>Conferences and Events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7034" y="2198363"/>
            <a:ext cx="5877224" cy="388965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b="1" dirty="0"/>
              <a:t>The aim is to organize regular flux of activities, both smaller meetings and thematic events – call for the leadership symposium, hosted by whoever comes the next </a:t>
            </a:r>
            <a:r>
              <a:rPr lang="en-US" sz="2000" b="1" dirty="0" err="1"/>
              <a:t>pj</a:t>
            </a:r>
            <a:r>
              <a:rPr lang="en-US" sz="2000" b="1" dirty="0"/>
              <a:t> and board members host the leadership symposium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C00000"/>
                </a:solidFill>
              </a:rPr>
              <a:t>1</a:t>
            </a:r>
            <a:r>
              <a:rPr lang="en-US" sz="2000" b="1" dirty="0"/>
              <a:t>  </a:t>
            </a:r>
            <a:r>
              <a:rPr lang="fi-FI" sz="2000" dirty="0" err="1"/>
              <a:t>Geect</a:t>
            </a:r>
            <a:r>
              <a:rPr lang="fi-FI" sz="2000" dirty="0"/>
              <a:t> </a:t>
            </a:r>
            <a:r>
              <a:rPr lang="fi-FI" sz="2000" dirty="0" err="1"/>
              <a:t>regional</a:t>
            </a:r>
            <a:r>
              <a:rPr lang="fi-FI" sz="2000" dirty="0"/>
              <a:t> </a:t>
            </a:r>
            <a:r>
              <a:rPr lang="fi-FI" sz="2000" dirty="0" err="1"/>
              <a:t>meeting</a:t>
            </a:r>
            <a:r>
              <a:rPr lang="fi-FI" sz="2000" dirty="0"/>
              <a:t> on </a:t>
            </a:r>
            <a:r>
              <a:rPr lang="fi-FI" sz="2000" dirty="0" err="1"/>
              <a:t>Oct</a:t>
            </a:r>
            <a:r>
              <a:rPr lang="fi-FI" sz="2000" dirty="0"/>
              <a:t>. 22 and 23 at </a:t>
            </a:r>
            <a:r>
              <a:rPr lang="fi-FI" sz="2000" dirty="0" err="1"/>
              <a:t>the</a:t>
            </a:r>
            <a:r>
              <a:rPr lang="fi-FI" sz="2000" dirty="0"/>
              <a:t> </a:t>
            </a:r>
            <a:r>
              <a:rPr lang="fi-FI" sz="2000" dirty="0" err="1"/>
              <a:t>Cilect</a:t>
            </a:r>
            <a:r>
              <a:rPr lang="fi-FI" sz="2000" dirty="0"/>
              <a:t> </a:t>
            </a:r>
            <a:r>
              <a:rPr lang="fi-FI" sz="2000" dirty="0" err="1"/>
              <a:t>congress</a:t>
            </a:r>
            <a:r>
              <a:rPr lang="fi-FI" sz="2000" dirty="0"/>
              <a:t> in Beijing</a:t>
            </a:r>
          </a:p>
          <a:p>
            <a:pPr marL="0" indent="0">
              <a:buNone/>
            </a:pPr>
            <a:r>
              <a:rPr lang="en-GB" sz="2000" b="1" dirty="0">
                <a:solidFill>
                  <a:srgbClr val="C00000"/>
                </a:solidFill>
              </a:rPr>
              <a:t>2</a:t>
            </a:r>
            <a:r>
              <a:rPr lang="en-GB" sz="2000" dirty="0"/>
              <a:t> Reinforcing </a:t>
            </a:r>
            <a:r>
              <a:rPr lang="en-GB" sz="2000" b="1" dirty="0"/>
              <a:t>Leadership symposium</a:t>
            </a:r>
          </a:p>
          <a:p>
            <a:r>
              <a:rPr lang="en-US" sz="2000" dirty="0"/>
              <a:t>To create both spaces for reflection and networking for the leadership of the schools.</a:t>
            </a:r>
          </a:p>
          <a:p>
            <a:r>
              <a:rPr lang="en-US" sz="2000" dirty="0"/>
              <a:t>Possibly with a specific theme, such as how to lead diversity processes at film schools.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D50D88-09C7-D5AB-3E13-EA7408080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9291" y="3429000"/>
            <a:ext cx="4258581" cy="1447917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299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FI" dirty="0"/>
              <a:t>Conferences and Events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7034" y="2198363"/>
            <a:ext cx="5877224" cy="38896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C00000"/>
                </a:solidFill>
              </a:rPr>
              <a:t>3</a:t>
            </a:r>
            <a:r>
              <a:rPr lang="en-US" sz="2000" b="1" dirty="0"/>
              <a:t> Teachers’ Academy </a:t>
            </a:r>
          </a:p>
          <a:p>
            <a:pPr marL="0" indent="0">
              <a:buNone/>
            </a:pPr>
            <a:r>
              <a:rPr lang="en-US" sz="2000" dirty="0"/>
              <a:t>A space to interact, capacitate and discuss the relevant themes, also from the pedagogical point of view.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C00000"/>
                </a:solidFill>
              </a:rPr>
              <a:t>4</a:t>
            </a:r>
            <a:r>
              <a:rPr lang="en-US" sz="2000" b="1" dirty="0"/>
              <a:t> To reinforce research capacities </a:t>
            </a:r>
            <a:r>
              <a:rPr lang="en-US" sz="2000" dirty="0"/>
              <a:t>and activities</a:t>
            </a:r>
            <a:endParaRPr lang="en-US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C00000"/>
                </a:solidFill>
              </a:rPr>
              <a:t>5</a:t>
            </a:r>
            <a:r>
              <a:rPr lang="en-US" sz="2000" b="1" dirty="0"/>
              <a:t> Informal </a:t>
            </a:r>
            <a:r>
              <a:rPr lang="en-US" sz="2000" dirty="0"/>
              <a:t>lunches, coffees etc. at the festivals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D50D88-09C7-D5AB-3E13-EA7408080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9291" y="3429000"/>
            <a:ext cx="4258581" cy="1447917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779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FI" dirty="0"/>
              <a:t>Support and interaction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7034" y="2198363"/>
            <a:ext cx="5877224" cy="38896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err="1"/>
              <a:t>Geect</a:t>
            </a:r>
            <a:r>
              <a:rPr lang="en-US" sz="2000" b="1" dirty="0"/>
              <a:t> supports financially 1 yearly conference and 2 thematic meetings. </a:t>
            </a:r>
            <a:r>
              <a:rPr lang="en-US" sz="2000" dirty="0"/>
              <a:t>See instructions at </a:t>
            </a:r>
          </a:p>
          <a:p>
            <a:pPr marL="0" indent="0">
              <a:buNone/>
            </a:pPr>
            <a:r>
              <a:rPr lang="en-US" sz="2000" dirty="0"/>
              <a:t>https://</a:t>
            </a:r>
            <a:r>
              <a:rPr lang="en-US" sz="2000" dirty="0" err="1"/>
              <a:t>geect.org</a:t>
            </a:r>
            <a:r>
              <a:rPr lang="en-US" sz="2000" dirty="0"/>
              <a:t>/activities/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Possible to engage the </a:t>
            </a:r>
            <a:r>
              <a:rPr lang="en-US" sz="2000" dirty="0" err="1"/>
              <a:t>Admin&amp;Comms</a:t>
            </a:r>
            <a:r>
              <a:rPr lang="en-US" sz="2000" dirty="0"/>
              <a:t> coordinator in the event organization.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D50D88-09C7-D5AB-3E13-EA7408080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9291" y="3429000"/>
            <a:ext cx="4258581" cy="1447917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800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FI" dirty="0"/>
              <a:t>International Collaboration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7034" y="2198363"/>
            <a:ext cx="5877224" cy="38896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Erasmus+ Blended Intensive Program</a:t>
            </a:r>
          </a:p>
          <a:p>
            <a:pPr marL="0" indent="0">
              <a:buNone/>
            </a:pPr>
            <a:r>
              <a:rPr lang="en-US" sz="2000" dirty="0" err="1"/>
              <a:t>Geect</a:t>
            </a:r>
            <a:r>
              <a:rPr lang="en-US" sz="2000" dirty="0"/>
              <a:t> board to sponsor mobility agreements between partner school in organizing joint </a:t>
            </a:r>
            <a:r>
              <a:rPr lang="en-US" sz="2000" dirty="0" err="1"/>
              <a:t>bips</a:t>
            </a:r>
            <a:r>
              <a:rPr lang="en-US" sz="2000" dirty="0"/>
              <a:t> blended intensive program with Erasmus+ funding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D50D88-09C7-D5AB-3E13-EA7408080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9291" y="3429000"/>
            <a:ext cx="4258581" cy="1447917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265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GB" dirty="0"/>
              <a:t>Participation in the EU funded 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7034" y="2198363"/>
            <a:ext cx="5877224" cy="3889654"/>
          </a:xfrm>
        </p:spPr>
        <p:txBody>
          <a:bodyPr>
            <a:normAutofit/>
          </a:bodyPr>
          <a:lstStyle/>
          <a:p>
            <a:r>
              <a:rPr lang="en-US" sz="2000" dirty="0"/>
              <a:t>Horizon Europe, Cluster 2: “Culture, Creativity and Inclusive Society”: Upcoming call: AI in the creative industries</a:t>
            </a:r>
          </a:p>
          <a:p>
            <a:endParaRPr lang="en-US" sz="2000" dirty="0"/>
          </a:p>
          <a:p>
            <a:r>
              <a:rPr lang="en-US" sz="2000" dirty="0"/>
              <a:t>Creative Hubs – Creative Europe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D50D88-09C7-D5AB-3E13-EA7408080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9291" y="3429000"/>
            <a:ext cx="4258581" cy="1447917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593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FI" dirty="0"/>
              <a:t>Publications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7034" y="2198363"/>
            <a:ext cx="5877224" cy="38896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International Journal or Film &amp; Media Arts calls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Guides for best practices, new initiative case studies, define procedure for info collection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dirty="0"/>
              <a:t>Resources and Best Practices sections will be added to the web site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D50D88-09C7-D5AB-3E13-EA7408080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9291" y="3429000"/>
            <a:ext cx="4258581" cy="1447917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771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GB" dirty="0"/>
              <a:t>Communication and PR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7034" y="2198363"/>
            <a:ext cx="5877224" cy="388965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000" dirty="0"/>
              <a:t>In the period we will continue to pursue our regular communication efforts: website, newsletters and </a:t>
            </a:r>
            <a:r>
              <a:rPr lang="en-US" sz="2000" dirty="0" err="1"/>
              <a:t>eflyers</a:t>
            </a:r>
            <a:r>
              <a:rPr lang="en-US" sz="2000" dirty="0"/>
              <a:t>.</a:t>
            </a:r>
          </a:p>
          <a:p>
            <a:pPr marL="0" lvl="0" indent="0">
              <a:buNone/>
            </a:pPr>
            <a:endParaRPr lang="en-US" sz="2000" dirty="0"/>
          </a:p>
          <a:p>
            <a:pPr marL="0" lvl="0" indent="0">
              <a:buNone/>
            </a:pPr>
            <a:r>
              <a:rPr lang="en-US" sz="2000" dirty="0"/>
              <a:t>Creation of common repository to the web page</a:t>
            </a:r>
          </a:p>
          <a:p>
            <a:pPr marL="0" lvl="0" indent="0">
              <a:buNone/>
            </a:pPr>
            <a:endParaRPr lang="en-US" sz="2000" dirty="0"/>
          </a:p>
          <a:p>
            <a:pPr marL="0" lvl="0" indent="0">
              <a:buNone/>
            </a:pPr>
            <a:r>
              <a:rPr lang="en-US" sz="2000" dirty="0"/>
              <a:t>Development and updating of the Directory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D50D88-09C7-D5AB-3E13-EA7408080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9291" y="3429000"/>
            <a:ext cx="4258581" cy="1447917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550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Information request – a reminder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7034" y="2198363"/>
            <a:ext cx="5877224" cy="38896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>
                <a:solidFill>
                  <a:srgbClr val="C00000"/>
                </a:solidFill>
              </a:rPr>
              <a:t>Equity, diversity and inclusion</a:t>
            </a:r>
          </a:p>
          <a:p>
            <a:r>
              <a:rPr lang="en-GB" sz="2000" dirty="0"/>
              <a:t>Collection of best practices and recommendations to promote equity, diversity and inclusion</a:t>
            </a:r>
          </a:p>
          <a:p>
            <a:r>
              <a:rPr lang="en-GB" sz="2000" dirty="0"/>
              <a:t>Any initiatives, projects, studies or recommendations you are aware of or your school is carrying out or involved in at the moment. </a:t>
            </a:r>
          </a:p>
          <a:p>
            <a:r>
              <a:rPr lang="en-GB" sz="2000" dirty="0"/>
              <a:t>Dead line November 30, 2024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D50D88-09C7-D5AB-3E13-EA7408080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9291" y="3429000"/>
            <a:ext cx="4258581" cy="1447917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90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GB" dirty="0"/>
              <a:t>Outreach: what in the future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7034" y="2198363"/>
            <a:ext cx="5877224" cy="3889654"/>
          </a:xfrm>
        </p:spPr>
        <p:txBody>
          <a:bodyPr>
            <a:normAutofit/>
          </a:bodyPr>
          <a:lstStyle/>
          <a:p>
            <a:pPr lvl="0"/>
            <a:r>
              <a:rPr lang="en-US" sz="2000" dirty="0"/>
              <a:t>Frascati Manual</a:t>
            </a:r>
          </a:p>
          <a:p>
            <a:pPr lvl="0"/>
            <a:r>
              <a:rPr lang="en-US" sz="2000" dirty="0"/>
              <a:t>European Universities/EU</a:t>
            </a:r>
          </a:p>
          <a:p>
            <a:pPr lvl="0"/>
            <a:r>
              <a:rPr lang="en-US" sz="2000" dirty="0"/>
              <a:t>EFAD</a:t>
            </a:r>
          </a:p>
          <a:p>
            <a:pPr lvl="0"/>
            <a:r>
              <a:rPr lang="en-US" sz="2000" dirty="0"/>
              <a:t>Creative Europe Cutting Edges project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D50D88-09C7-D5AB-3E13-EA7408080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9291" y="3429000"/>
            <a:ext cx="4258581" cy="1447917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891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12434</TotalTime>
  <Words>651</Words>
  <Application>Microsoft Macintosh PowerPoint</Application>
  <PresentationFormat>Widescreen</PresentationFormat>
  <Paragraphs>63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Action plan  Nov. 2024  – Oct. 2025</vt:lpstr>
      <vt:lpstr>Board</vt:lpstr>
      <vt:lpstr>Governance and Management</vt:lpstr>
      <vt:lpstr>Governance and Management:  Task forces</vt:lpstr>
      <vt:lpstr>Conferences and Events</vt:lpstr>
      <vt:lpstr>Conferences and Events</vt:lpstr>
      <vt:lpstr>Support and interaction</vt:lpstr>
      <vt:lpstr>International Collaboration</vt:lpstr>
      <vt:lpstr>Participation in the EU funded projects</vt:lpstr>
      <vt:lpstr>Publications</vt:lpstr>
      <vt:lpstr>Communication and PR</vt:lpstr>
      <vt:lpstr>Information request – a reminder</vt:lpstr>
      <vt:lpstr>Outreach: what in the future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2018/2022</dc:title>
  <dc:creator>Vera Martins</dc:creator>
  <cp:lastModifiedBy>Rinne Kirsi</cp:lastModifiedBy>
  <cp:revision>33</cp:revision>
  <dcterms:created xsi:type="dcterms:W3CDTF">2020-10-05T07:29:53Z</dcterms:created>
  <dcterms:modified xsi:type="dcterms:W3CDTF">2024-09-16T05:52:25Z</dcterms:modified>
</cp:coreProperties>
</file>