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entation.xml" ContentType="application/vnd.openxmlformats-officedocument.presentationml.presentation.main+xml"/>
  <Override PartName="/ppt/slides/slide1.xml" ContentType="application/vnd.openxmlformats-officedocument.presentationml.slide+xml"/>
  <Override PartName="/ppt/notesSlides/notesSlide17.xml" ContentType="application/vnd.openxmlformats-officedocument.presentationml.notesSlide+xml"/>
  <Override PartName="/ppt/notesSlides/notesSlide20.xml" ContentType="application/vnd.openxmlformats-officedocument.presentationml.notesSlide+xml"/>
  <Override PartName="/ppt/notesSlides/notesSlide18.xml" ContentType="application/vnd.openxmlformats-officedocument.presentationml.notesSlide+xml"/>
  <Override PartName="/ppt/slideMasters/slideMaster1.xml" ContentType="application/vnd.openxmlformats-officedocument.presentationml.slideMaster+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14.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13.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21.xml" ContentType="application/vnd.openxmlformats-officedocument.presentationml.notesSlide+xml"/>
  <Override PartName="/ppt/notesSlides/notesSlide19.xml" ContentType="application/vnd.openxmlformats-officedocument.presentationml.notesSlide+xml"/>
  <Override PartName="/ppt/notesSlides/notesSlide38.xml" ContentType="application/vnd.openxmlformats-officedocument.presentationml.notesSlid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7"/>
  </p:notesMasterIdLst>
  <p:sldIdLst>
    <p:sldId id="256" r:id="rId2"/>
    <p:sldId id="294" r:id="rId3"/>
    <p:sldId id="295" r:id="rId4"/>
    <p:sldId id="296" r:id="rId5"/>
    <p:sldId id="297" r:id="rId6"/>
    <p:sldId id="305" r:id="rId7"/>
    <p:sldId id="331" r:id="rId8"/>
    <p:sldId id="334" r:id="rId9"/>
    <p:sldId id="332" r:id="rId10"/>
    <p:sldId id="333" r:id="rId11"/>
    <p:sldId id="335" r:id="rId12"/>
    <p:sldId id="298" r:id="rId13"/>
    <p:sldId id="299" r:id="rId14"/>
    <p:sldId id="300" r:id="rId15"/>
    <p:sldId id="330" r:id="rId16"/>
    <p:sldId id="315" r:id="rId17"/>
    <p:sldId id="288" r:id="rId18"/>
    <p:sldId id="290" r:id="rId19"/>
    <p:sldId id="291" r:id="rId20"/>
    <p:sldId id="292" r:id="rId21"/>
    <p:sldId id="293" r:id="rId22"/>
    <p:sldId id="289" r:id="rId23"/>
    <p:sldId id="328" r:id="rId24"/>
    <p:sldId id="260" r:id="rId25"/>
    <p:sldId id="316" r:id="rId26"/>
    <p:sldId id="265" r:id="rId27"/>
    <p:sldId id="321" r:id="rId28"/>
    <p:sldId id="284" r:id="rId29"/>
    <p:sldId id="261" r:id="rId30"/>
    <p:sldId id="317" r:id="rId31"/>
    <p:sldId id="318" r:id="rId32"/>
    <p:sldId id="262" r:id="rId33"/>
    <p:sldId id="323" r:id="rId34"/>
    <p:sldId id="336" r:id="rId35"/>
    <p:sldId id="337" r:id="rId36"/>
    <p:sldId id="339" r:id="rId37"/>
    <p:sldId id="340" r:id="rId38"/>
    <p:sldId id="263" r:id="rId39"/>
    <p:sldId id="319" r:id="rId40"/>
    <p:sldId id="266" r:id="rId41"/>
    <p:sldId id="322" r:id="rId42"/>
    <p:sldId id="267" r:id="rId43"/>
    <p:sldId id="287" r:id="rId44"/>
    <p:sldId id="307" r:id="rId45"/>
    <p:sldId id="257" r:id="rId46"/>
    <p:sldId id="268" r:id="rId47"/>
    <p:sldId id="269" r:id="rId48"/>
    <p:sldId id="341" r:id="rId49"/>
    <p:sldId id="285" r:id="rId50"/>
    <p:sldId id="281" r:id="rId51"/>
    <p:sldId id="286" r:id="rId52"/>
    <p:sldId id="327" r:id="rId53"/>
    <p:sldId id="324" r:id="rId54"/>
    <p:sldId id="325" r:id="rId55"/>
    <p:sldId id="326" r:id="rId56"/>
  </p:sldIdLst>
  <p:sldSz cx="12192000" cy="6858000"/>
  <p:notesSz cx="6858000" cy="9144000"/>
  <p:defaultTex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57133"/>
  </p:normalViewPr>
  <p:slideViewPr>
    <p:cSldViewPr snapToGrid="0">
      <p:cViewPr varScale="1">
        <p:scale>
          <a:sx n="70" d="100"/>
          <a:sy n="70" d="100"/>
        </p:scale>
        <p:origin x="512" y="184"/>
      </p:cViewPr>
      <p:guideLst/>
    </p:cSldViewPr>
  </p:slideViewPr>
  <p:notesTextViewPr>
    <p:cViewPr>
      <p:scale>
        <a:sx n="145" d="100"/>
        <a:sy n="14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ustomXml" Target="../customXml/item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ADBD77-AAB7-5C44-8990-4BA73CB81CC1}" type="datetimeFigureOut">
              <a:rPr lang="en-SE" smtClean="0"/>
              <a:t>2025-04-23</a:t>
            </a:fld>
            <a:endParaRPr lang="en-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EACEF3-730F-D647-AF6D-F9DB9BAF589A}" type="slidenum">
              <a:rPr lang="en-SE" smtClean="0"/>
              <a:t>‹#›</a:t>
            </a:fld>
            <a:endParaRPr lang="en-SE"/>
          </a:p>
        </p:txBody>
      </p:sp>
    </p:spTree>
    <p:extLst>
      <p:ext uri="{BB962C8B-B14F-4D97-AF65-F5344CB8AC3E}">
        <p14:creationId xmlns:p14="http://schemas.microsoft.com/office/powerpoint/2010/main" val="4178087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dirty="0"/>
              <a:t>Thank you for the kind introduction.</a:t>
            </a:r>
          </a:p>
          <a:p>
            <a:r>
              <a:rPr lang="en-SE" dirty="0"/>
              <a:t>The title of my talk today is a bit provocative.</a:t>
            </a:r>
          </a:p>
          <a:p>
            <a:r>
              <a:rPr lang="en-SE" dirty="0"/>
              <a:t>It implies, that like the myth of the ostrich, we as educators can tend to resist the influences, the pressures, the engagement with the wider world around us.</a:t>
            </a:r>
          </a:p>
          <a:p>
            <a:r>
              <a:rPr lang="en-SE" dirty="0"/>
              <a:t>Of course, we are here today from many different nations and school systems, intent on gaining and growing and connecting with one another, to learn and share techniques and strategies as we navigate leadership in these times of conflict.</a:t>
            </a:r>
          </a:p>
          <a:p>
            <a:r>
              <a:rPr lang="en-SE" dirty="0"/>
              <a:t>Today, my interest is in the practical steps we can take to foster an outward looking perspective in our staff and student cohorts.</a:t>
            </a:r>
          </a:p>
        </p:txBody>
      </p:sp>
      <p:sp>
        <p:nvSpPr>
          <p:cNvPr id="4" name="Slide Number Placeholder 3"/>
          <p:cNvSpPr>
            <a:spLocks noGrp="1"/>
          </p:cNvSpPr>
          <p:nvPr>
            <p:ph type="sldNum" sz="quarter" idx="5"/>
          </p:nvPr>
        </p:nvSpPr>
        <p:spPr/>
        <p:txBody>
          <a:bodyPr/>
          <a:lstStyle/>
          <a:p>
            <a:fld id="{6DEACEF3-730F-D647-AF6D-F9DB9BAF589A}" type="slidenum">
              <a:rPr lang="en-SE" smtClean="0"/>
              <a:t>1</a:t>
            </a:fld>
            <a:endParaRPr lang="en-SE"/>
          </a:p>
        </p:txBody>
      </p:sp>
    </p:spTree>
    <p:extLst>
      <p:ext uri="{BB962C8B-B14F-4D97-AF65-F5344CB8AC3E}">
        <p14:creationId xmlns:p14="http://schemas.microsoft.com/office/powerpoint/2010/main" val="3673584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dirty="0"/>
              <a:t>Let’s start with some reminders of why this outward looking perspective is so important.</a:t>
            </a:r>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2</a:t>
            </a:fld>
            <a:endParaRPr lang="en-SE"/>
          </a:p>
        </p:txBody>
      </p:sp>
    </p:spTree>
    <p:extLst>
      <p:ext uri="{BB962C8B-B14F-4D97-AF65-F5344CB8AC3E}">
        <p14:creationId xmlns:p14="http://schemas.microsoft.com/office/powerpoint/2010/main" val="1939958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dirty="0"/>
              <a:t>The first reminder is about the global nature of film/media productions</a:t>
            </a:r>
          </a:p>
          <a:p>
            <a:pPr>
              <a:buNone/>
            </a:pPr>
            <a:r>
              <a:rPr lang="en-GB" dirty="0"/>
              <a:t>Modern film/media projects both large and small often involve international co-productions, with internationally crewed creative and production teams, </a:t>
            </a:r>
          </a:p>
          <a:p>
            <a:pPr>
              <a:buNone/>
            </a:pPr>
            <a:r>
              <a:rPr lang="en-GB" dirty="0"/>
              <a:t>along with distribution platforms that cross borders and welcome all levels of production (e.g., Netflix, Amazon, YouTube, TikTok).</a:t>
            </a:r>
          </a:p>
          <a:p>
            <a:r>
              <a:rPr lang="en-GB" dirty="0"/>
              <a:t>Students need to be prepared to </a:t>
            </a:r>
            <a:r>
              <a:rPr lang="en-GB" b="1" dirty="0"/>
              <a:t>work across cultures, time zones, and languages</a:t>
            </a:r>
            <a:r>
              <a:rPr lang="en-GB" dirty="0"/>
              <a:t>.</a:t>
            </a:r>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3</a:t>
            </a:fld>
            <a:endParaRPr lang="en-SE"/>
          </a:p>
        </p:txBody>
      </p:sp>
    </p:spTree>
    <p:extLst>
      <p:ext uri="{BB962C8B-B14F-4D97-AF65-F5344CB8AC3E}">
        <p14:creationId xmlns:p14="http://schemas.microsoft.com/office/powerpoint/2010/main" val="3486593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dirty="0"/>
              <a:t>Rich, nuanced storytelling emerges from understanding diverse perspectives.</a:t>
            </a:r>
          </a:p>
          <a:p>
            <a:r>
              <a:rPr lang="en-GB" dirty="0"/>
              <a:t>Internationalisation helps students explore </a:t>
            </a:r>
            <a:r>
              <a:rPr lang="en-GB" b="1" dirty="0"/>
              <a:t>themes of identity, conflict, power, and belonging</a:t>
            </a:r>
            <a:r>
              <a:rPr lang="en-GB" dirty="0"/>
              <a:t>—central to all compelling media.</a:t>
            </a:r>
          </a:p>
          <a:p>
            <a:endParaRPr lang="en-SE" dirty="0"/>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4</a:t>
            </a:fld>
            <a:endParaRPr lang="en-SE"/>
          </a:p>
        </p:txBody>
      </p:sp>
    </p:spTree>
    <p:extLst>
      <p:ext uri="{BB962C8B-B14F-4D97-AF65-F5344CB8AC3E}">
        <p14:creationId xmlns:p14="http://schemas.microsoft.com/office/powerpoint/2010/main" val="2024304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000000"/>
                </a:solidFill>
                <a:effectLst/>
                <a:latin typeface="-webkit-standard"/>
              </a:rPr>
              <a:t>This gathering reminds us that</a:t>
            </a:r>
          </a:p>
          <a:p>
            <a:r>
              <a:rPr lang="en-GB" b="0" i="0" u="none" strike="noStrike" dirty="0">
                <a:solidFill>
                  <a:srgbClr val="000000"/>
                </a:solidFill>
                <a:effectLst/>
                <a:latin typeface="-webkit-standard"/>
              </a:rPr>
              <a:t>Working with peers from different cultural contexts fosters skills in </a:t>
            </a:r>
            <a:r>
              <a:rPr lang="en-GB" b="1" i="0" u="none" strike="noStrike" dirty="0">
                <a:solidFill>
                  <a:srgbClr val="000000"/>
                </a:solidFill>
                <a:effectLst/>
              </a:rPr>
              <a:t>communication, negotiation, empathy, and adaptability</a:t>
            </a:r>
            <a:r>
              <a:rPr lang="en-GB" b="0" i="0" u="none" strike="noStrike" dirty="0">
                <a:solidFill>
                  <a:srgbClr val="000000"/>
                </a:solidFill>
                <a:effectLst/>
                <a:latin typeface="-webkit-standard"/>
              </a:rPr>
              <a:t>—all vital for future media leaders.</a:t>
            </a:r>
          </a:p>
          <a:p>
            <a:endParaRPr lang="en-GB" b="0" i="0" u="none" strike="noStrike" dirty="0">
              <a:solidFill>
                <a:srgbClr val="000000"/>
              </a:solidFill>
              <a:effectLst/>
              <a:latin typeface="-webkit-standard"/>
            </a:endParaRPr>
          </a:p>
        </p:txBody>
      </p:sp>
      <p:sp>
        <p:nvSpPr>
          <p:cNvPr id="4" name="Slide Number Placeholder 3"/>
          <p:cNvSpPr>
            <a:spLocks noGrp="1"/>
          </p:cNvSpPr>
          <p:nvPr>
            <p:ph type="sldNum" sz="quarter" idx="5"/>
          </p:nvPr>
        </p:nvSpPr>
        <p:spPr/>
        <p:txBody>
          <a:bodyPr/>
          <a:lstStyle/>
          <a:p>
            <a:fld id="{6DEACEF3-730F-D647-AF6D-F9DB9BAF589A}" type="slidenum">
              <a:rPr lang="en-SE" smtClean="0"/>
              <a:t>5</a:t>
            </a:fld>
            <a:endParaRPr lang="en-SE"/>
          </a:p>
        </p:txBody>
      </p:sp>
    </p:spTree>
    <p:extLst>
      <p:ext uri="{BB962C8B-B14F-4D97-AF65-F5344CB8AC3E}">
        <p14:creationId xmlns:p14="http://schemas.microsoft.com/office/powerpoint/2010/main" val="2062290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dirty="0"/>
              <a:t>Another example is from our own Nordic/Baltic film school association and it is the annual Nord Creative C</a:t>
            </a:r>
            <a:r>
              <a:rPr lang="en-GB" dirty="0"/>
              <a:t>a</a:t>
            </a:r>
            <a:r>
              <a:rPr lang="en-SE" dirty="0"/>
              <a:t>mp,</a:t>
            </a:r>
          </a:p>
          <a:p>
            <a:endParaRPr lang="en-SE" dirty="0"/>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6</a:t>
            </a:fld>
            <a:endParaRPr lang="en-SE"/>
          </a:p>
        </p:txBody>
      </p:sp>
    </p:spTree>
    <p:extLst>
      <p:ext uri="{BB962C8B-B14F-4D97-AF65-F5344CB8AC3E}">
        <p14:creationId xmlns:p14="http://schemas.microsoft.com/office/powerpoint/2010/main" val="2167570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E" dirty="0"/>
              <a:t>A two week summer camp on the shores of the Lithuanian lagoon.</a:t>
            </a:r>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7</a:t>
            </a:fld>
            <a:endParaRPr lang="en-SE"/>
          </a:p>
        </p:txBody>
      </p:sp>
    </p:spTree>
    <p:extLst>
      <p:ext uri="{BB962C8B-B14F-4D97-AF65-F5344CB8AC3E}">
        <p14:creationId xmlns:p14="http://schemas.microsoft.com/office/powerpoint/2010/main" val="1776040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dirty="0"/>
              <a:t>We take the 4 hour bus ride from Vilnius</a:t>
            </a:r>
          </a:p>
        </p:txBody>
      </p:sp>
      <p:sp>
        <p:nvSpPr>
          <p:cNvPr id="4" name="Slide Number Placeholder 3"/>
          <p:cNvSpPr>
            <a:spLocks noGrp="1"/>
          </p:cNvSpPr>
          <p:nvPr>
            <p:ph type="sldNum" sz="quarter" idx="5"/>
          </p:nvPr>
        </p:nvSpPr>
        <p:spPr/>
        <p:txBody>
          <a:bodyPr/>
          <a:lstStyle/>
          <a:p>
            <a:fld id="{6DEACEF3-730F-D647-AF6D-F9DB9BAF589A}" type="slidenum">
              <a:rPr lang="en-SE" smtClean="0"/>
              <a:t>8</a:t>
            </a:fld>
            <a:endParaRPr lang="en-SE"/>
          </a:p>
        </p:txBody>
      </p:sp>
    </p:spTree>
    <p:extLst>
      <p:ext uri="{BB962C8B-B14F-4D97-AF65-F5344CB8AC3E}">
        <p14:creationId xmlns:p14="http://schemas.microsoft.com/office/powerpoint/2010/main" val="3539569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dirty="0"/>
              <a:t>44 students from 11 film schools, 5 mentors from member schools, and technical and administrative staff from the National Film School of Lithuania </a:t>
            </a:r>
          </a:p>
          <a:p>
            <a:r>
              <a:rPr lang="en-GB" dirty="0"/>
              <a:t>G</a:t>
            </a:r>
            <a:r>
              <a:rPr lang="en-SE" dirty="0"/>
              <a:t>ather in Kintai to develop and create a short film.</a:t>
            </a:r>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9</a:t>
            </a:fld>
            <a:endParaRPr lang="en-SE"/>
          </a:p>
        </p:txBody>
      </p:sp>
    </p:spTree>
    <p:extLst>
      <p:ext uri="{BB962C8B-B14F-4D97-AF65-F5344CB8AC3E}">
        <p14:creationId xmlns:p14="http://schemas.microsoft.com/office/powerpoint/2010/main" val="4256908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E" dirty="0"/>
              <a:t>Film teams are mixed, mentors work in different pairings with 2-3 film teams. Mentors also deliver a one hour lecture/seminar on this year’s theme, </a:t>
            </a:r>
            <a:r>
              <a:rPr lang="en-SE" b="1" dirty="0"/>
              <a:t>sustainable stories.</a:t>
            </a:r>
          </a:p>
          <a:p>
            <a:pPr marL="0" marR="0" lvl="0" indent="0" algn="l" defTabSz="914400" rtl="0" eaLnBrk="1" fontAlgn="auto" latinLnBrk="0" hangingPunct="1">
              <a:lnSpc>
                <a:spcPct val="100000"/>
              </a:lnSpc>
              <a:spcBef>
                <a:spcPts val="0"/>
              </a:spcBef>
              <a:spcAft>
                <a:spcPts val="0"/>
              </a:spcAft>
              <a:buClrTx/>
              <a:buSzTx/>
              <a:buFontTx/>
              <a:buNone/>
              <a:tabLst/>
              <a:defRPr/>
            </a:pPr>
            <a:r>
              <a:rPr lang="en-SE" b="0" dirty="0"/>
              <a:t>And in the evening, the students gather in and around the barn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W</a:t>
            </a:r>
            <a:r>
              <a:rPr lang="en-SE" b="0" dirty="0"/>
              <a:t>hile the mentors and staff gather nightly in front of the Kintai arts residency</a:t>
            </a:r>
          </a:p>
          <a:p>
            <a:pPr marL="0" marR="0" lvl="0" indent="0" algn="l" defTabSz="914400" rtl="0" eaLnBrk="1" fontAlgn="auto" latinLnBrk="0" hangingPunct="1">
              <a:lnSpc>
                <a:spcPct val="100000"/>
              </a:lnSpc>
              <a:spcBef>
                <a:spcPts val="0"/>
              </a:spcBef>
              <a:spcAft>
                <a:spcPts val="0"/>
              </a:spcAft>
              <a:buClrTx/>
              <a:buSzTx/>
              <a:buFontTx/>
              <a:buNone/>
              <a:tabLst/>
              <a:defRPr/>
            </a:pPr>
            <a:r>
              <a:rPr lang="en-SE" dirty="0"/>
              <a:t>sharing stories of our work, our lives, the crisis-of-the-day sessions, our teaching and mentoring methods, some of which are then brought back to one’s home institution. </a:t>
            </a:r>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10</a:t>
            </a:fld>
            <a:endParaRPr lang="en-SE"/>
          </a:p>
        </p:txBody>
      </p:sp>
    </p:spTree>
    <p:extLst>
      <p:ext uri="{BB962C8B-B14F-4D97-AF65-F5344CB8AC3E}">
        <p14:creationId xmlns:p14="http://schemas.microsoft.com/office/powerpoint/2010/main" val="737999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E" dirty="0"/>
              <a:t>During these exchanges,</a:t>
            </a:r>
          </a:p>
          <a:p>
            <a:pPr marL="0" marR="0" lvl="0" indent="0" algn="l" defTabSz="914400" rtl="0" eaLnBrk="1" fontAlgn="auto" latinLnBrk="0" hangingPunct="1">
              <a:lnSpc>
                <a:spcPct val="100000"/>
              </a:lnSpc>
              <a:spcBef>
                <a:spcPts val="0"/>
              </a:spcBef>
              <a:spcAft>
                <a:spcPts val="0"/>
              </a:spcAft>
              <a:buClrTx/>
              <a:buSzTx/>
              <a:buFontTx/>
              <a:buNone/>
              <a:tabLst/>
              <a:defRPr/>
            </a:pPr>
            <a:r>
              <a:rPr lang="en-SE" dirty="0"/>
              <a:t>Students and mentors are exposed to different ways of working and collaborating, deepening their own personal perspectives, as well as embodying their understanding of filmmaking from an international perpsective.</a:t>
            </a:r>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11</a:t>
            </a:fld>
            <a:endParaRPr lang="en-SE"/>
          </a:p>
        </p:txBody>
      </p:sp>
    </p:spTree>
    <p:extLst>
      <p:ext uri="{BB962C8B-B14F-4D97-AF65-F5344CB8AC3E}">
        <p14:creationId xmlns:p14="http://schemas.microsoft.com/office/powerpoint/2010/main" val="10822935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dirty="0"/>
              <a:t>We are aware of the recent pushback against these seemingly reasonable concepts.</a:t>
            </a:r>
          </a:p>
          <a:p>
            <a:pPr>
              <a:buNone/>
            </a:pPr>
            <a:endParaRPr lang="en-GB" dirty="0"/>
          </a:p>
          <a:p>
            <a:pPr>
              <a:buNone/>
            </a:pPr>
            <a:endParaRPr lang="en-GB" dirty="0"/>
          </a:p>
          <a:p>
            <a:pPr>
              <a:buNone/>
            </a:pPr>
            <a:r>
              <a:rPr lang="en-GB" dirty="0"/>
              <a:t>Film/media institutions have a responsibility to recognize and </a:t>
            </a:r>
            <a:r>
              <a:rPr lang="en-GB" b="1" dirty="0"/>
              <a:t>amplify underrepresented voices</a:t>
            </a:r>
            <a:r>
              <a:rPr lang="en-GB" dirty="0"/>
              <a:t> and support global dialogues.</a:t>
            </a:r>
          </a:p>
          <a:p>
            <a:r>
              <a:rPr lang="en-GB" dirty="0"/>
              <a:t>Sharing these voices ensures that a </a:t>
            </a:r>
            <a:r>
              <a:rPr lang="en-GB" b="1" dirty="0"/>
              <a:t>wider range of narratives are legitimised</a:t>
            </a:r>
            <a:r>
              <a:rPr lang="en-GB" dirty="0"/>
              <a:t> in academic and industry spaces.</a:t>
            </a:r>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12</a:t>
            </a:fld>
            <a:endParaRPr lang="en-SE"/>
          </a:p>
        </p:txBody>
      </p:sp>
    </p:spTree>
    <p:extLst>
      <p:ext uri="{BB962C8B-B14F-4D97-AF65-F5344CB8AC3E}">
        <p14:creationId xmlns:p14="http://schemas.microsoft.com/office/powerpoint/2010/main" val="3400065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dirty="0"/>
              <a:t>Internationalised graduates are more competitive in roles across production, animation, content strategy, and more.</a:t>
            </a:r>
          </a:p>
          <a:p>
            <a:r>
              <a:rPr lang="en-GB" b="1" dirty="0"/>
              <a:t>Cross-cultural competence</a:t>
            </a:r>
            <a:r>
              <a:rPr lang="en-GB" dirty="0"/>
              <a:t> is now a standard expectation in job descriptions.</a:t>
            </a:r>
          </a:p>
          <a:p>
            <a:r>
              <a:rPr lang="en-GB" dirty="0"/>
              <a:t>And perhaps in our admissions??</a:t>
            </a:r>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13</a:t>
            </a:fld>
            <a:endParaRPr lang="en-SE"/>
          </a:p>
        </p:txBody>
      </p:sp>
    </p:spTree>
    <p:extLst>
      <p:ext uri="{BB962C8B-B14F-4D97-AF65-F5344CB8AC3E}">
        <p14:creationId xmlns:p14="http://schemas.microsoft.com/office/powerpoint/2010/main" val="1864015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 international classroom becomes a </a:t>
            </a:r>
            <a:r>
              <a:rPr lang="en-GB" b="1" dirty="0"/>
              <a:t>laboratory for new forms of storytelling and artistic expression</a:t>
            </a:r>
            <a:r>
              <a:rPr lang="en-GB"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Creative innovation happens as a necessity at the </a:t>
            </a:r>
            <a:r>
              <a:rPr lang="en-GB" b="1" dirty="0"/>
              <a:t>intersections of different cultures, languages, and experiences</a:t>
            </a:r>
            <a:r>
              <a:rPr lang="en-GB" dirty="0"/>
              <a:t>.</a:t>
            </a:r>
          </a:p>
          <a:p>
            <a:endParaRPr lang="en-SE" dirty="0"/>
          </a:p>
          <a:p>
            <a:r>
              <a:rPr lang="en-SE" dirty="0"/>
              <a:t>((End of reasons for inte</a:t>
            </a:r>
            <a:r>
              <a:rPr lang="en-SE" b="1" dirty="0"/>
              <a:t>rnational perspectives))</a:t>
            </a:r>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14</a:t>
            </a:fld>
            <a:endParaRPr lang="en-SE"/>
          </a:p>
        </p:txBody>
      </p:sp>
    </p:spTree>
    <p:extLst>
      <p:ext uri="{BB962C8B-B14F-4D97-AF65-F5344CB8AC3E}">
        <p14:creationId xmlns:p14="http://schemas.microsoft.com/office/powerpoint/2010/main" val="5590153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dirty="0"/>
              <a:t>Ok, so I just offered some reminders of why this outward looking perspective is so important.</a:t>
            </a:r>
          </a:p>
          <a:p>
            <a:endParaRPr lang="en-SE" dirty="0"/>
          </a:p>
          <a:p>
            <a:r>
              <a:rPr lang="en-SE" u="none" dirty="0"/>
              <a:t>Let’s now think about implementing these perspectives.</a:t>
            </a:r>
          </a:p>
          <a:p>
            <a:r>
              <a:rPr lang="en-SE" u="none" dirty="0"/>
              <a:t>Let’s do this with an understanding that these efforts are coming from a leadership perpsective.</a:t>
            </a:r>
          </a:p>
          <a:p>
            <a:r>
              <a:rPr lang="en-SE" u="none" dirty="0"/>
              <a:t>Your teaching teams and staff will also have had their ideas about international engagement.</a:t>
            </a:r>
          </a:p>
          <a:p>
            <a:r>
              <a:rPr lang="en-SE" u="none" dirty="0"/>
              <a:t>Students and prospective students are also bringing their unique set of expectations to the discussion. </a:t>
            </a:r>
          </a:p>
          <a:p>
            <a:endParaRPr lang="en-SE" u="none" dirty="0"/>
          </a:p>
          <a:p>
            <a:r>
              <a:rPr lang="en-SE" u="none" dirty="0"/>
              <a:t>So…</a:t>
            </a:r>
          </a:p>
        </p:txBody>
      </p:sp>
      <p:sp>
        <p:nvSpPr>
          <p:cNvPr id="4" name="Slide Number Placeholder 3"/>
          <p:cNvSpPr>
            <a:spLocks noGrp="1"/>
          </p:cNvSpPr>
          <p:nvPr>
            <p:ph type="sldNum" sz="quarter" idx="5"/>
          </p:nvPr>
        </p:nvSpPr>
        <p:spPr/>
        <p:txBody>
          <a:bodyPr/>
          <a:lstStyle/>
          <a:p>
            <a:fld id="{6DEACEF3-730F-D647-AF6D-F9DB9BAF589A}" type="slidenum">
              <a:rPr lang="en-SE" smtClean="0"/>
              <a:t>15</a:t>
            </a:fld>
            <a:endParaRPr lang="en-SE"/>
          </a:p>
        </p:txBody>
      </p:sp>
    </p:spTree>
    <p:extLst>
      <p:ext uri="{BB962C8B-B14F-4D97-AF65-F5344CB8AC3E}">
        <p14:creationId xmlns:p14="http://schemas.microsoft.com/office/powerpoint/2010/main" val="2017642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AA391-2940-15B7-7F9F-C7B2F94DA0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BC412D-697D-EEDB-6192-979E399F2A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B165A0-5B4E-F967-3F26-D6FB05400AF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E" dirty="0"/>
              <a:t>How do we implement these strategies?</a:t>
            </a:r>
          </a:p>
        </p:txBody>
      </p:sp>
      <p:sp>
        <p:nvSpPr>
          <p:cNvPr id="4" name="Slide Number Placeholder 3">
            <a:extLst>
              <a:ext uri="{FF2B5EF4-FFF2-40B4-BE49-F238E27FC236}">
                <a16:creationId xmlns:a16="http://schemas.microsoft.com/office/drawing/2014/main" id="{469CB8ED-DE56-0589-261D-63FD65AA2DDD}"/>
              </a:ext>
            </a:extLst>
          </p:cNvPr>
          <p:cNvSpPr>
            <a:spLocks noGrp="1"/>
          </p:cNvSpPr>
          <p:nvPr>
            <p:ph type="sldNum" sz="quarter" idx="5"/>
          </p:nvPr>
        </p:nvSpPr>
        <p:spPr/>
        <p:txBody>
          <a:bodyPr/>
          <a:lstStyle/>
          <a:p>
            <a:fld id="{6DEACEF3-730F-D647-AF6D-F9DB9BAF589A}" type="slidenum">
              <a:rPr lang="en-SE" smtClean="0"/>
              <a:t>16</a:t>
            </a:fld>
            <a:endParaRPr lang="en-SE"/>
          </a:p>
        </p:txBody>
      </p:sp>
    </p:spTree>
    <p:extLst>
      <p:ext uri="{BB962C8B-B14F-4D97-AF65-F5344CB8AC3E}">
        <p14:creationId xmlns:p14="http://schemas.microsoft.com/office/powerpoint/2010/main" val="14893006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dirty="0"/>
              <a:t>In order to anchor our internationalization efforts</a:t>
            </a:r>
          </a:p>
          <a:p>
            <a:r>
              <a:rPr lang="en-SE" dirty="0"/>
              <a:t>we can start with the overall strategic plan of our institutions.</a:t>
            </a:r>
          </a:p>
          <a:p>
            <a:r>
              <a:rPr lang="en-SE" dirty="0"/>
              <a:t>These plans are essentilally idealized roadmaps </a:t>
            </a:r>
          </a:p>
          <a:p>
            <a:r>
              <a:rPr lang="en-SE" dirty="0"/>
              <a:t>By stating that internationalization is a key component of your future, your subject heads now have a mandate to implement structures and practices that will lead to international engagement.</a:t>
            </a:r>
          </a:p>
        </p:txBody>
      </p:sp>
      <p:sp>
        <p:nvSpPr>
          <p:cNvPr id="4" name="Slide Number Placeholder 3"/>
          <p:cNvSpPr>
            <a:spLocks noGrp="1"/>
          </p:cNvSpPr>
          <p:nvPr>
            <p:ph type="sldNum" sz="quarter" idx="5"/>
          </p:nvPr>
        </p:nvSpPr>
        <p:spPr/>
        <p:txBody>
          <a:bodyPr/>
          <a:lstStyle/>
          <a:p>
            <a:fld id="{6DEACEF3-730F-D647-AF6D-F9DB9BAF589A}" type="slidenum">
              <a:rPr lang="en-SE" smtClean="0"/>
              <a:t>17</a:t>
            </a:fld>
            <a:endParaRPr lang="en-SE"/>
          </a:p>
        </p:txBody>
      </p:sp>
    </p:spTree>
    <p:extLst>
      <p:ext uri="{BB962C8B-B14F-4D97-AF65-F5344CB8AC3E}">
        <p14:creationId xmlns:p14="http://schemas.microsoft.com/office/powerpoint/2010/main" val="32011286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dirty="0"/>
              <a:t>Starting with the overall vision, we announce ourselves as an international university.</a:t>
            </a:r>
          </a:p>
        </p:txBody>
      </p:sp>
      <p:sp>
        <p:nvSpPr>
          <p:cNvPr id="4" name="Slide Number Placeholder 3"/>
          <p:cNvSpPr>
            <a:spLocks noGrp="1"/>
          </p:cNvSpPr>
          <p:nvPr>
            <p:ph type="sldNum" sz="quarter" idx="5"/>
          </p:nvPr>
        </p:nvSpPr>
        <p:spPr/>
        <p:txBody>
          <a:bodyPr/>
          <a:lstStyle/>
          <a:p>
            <a:fld id="{6DEACEF3-730F-D647-AF6D-F9DB9BAF589A}" type="slidenum">
              <a:rPr lang="en-SE" smtClean="0"/>
              <a:t>18</a:t>
            </a:fld>
            <a:endParaRPr lang="en-SE"/>
          </a:p>
        </p:txBody>
      </p:sp>
    </p:spTree>
    <p:extLst>
      <p:ext uri="{BB962C8B-B14F-4D97-AF65-F5344CB8AC3E}">
        <p14:creationId xmlns:p14="http://schemas.microsoft.com/office/powerpoint/2010/main" val="26902263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a:t>
            </a:r>
            <a:r>
              <a:rPr lang="en-SE" dirty="0"/>
              <a:t>e announce our internationalisation as a pedagogic intention</a:t>
            </a:r>
          </a:p>
        </p:txBody>
      </p:sp>
      <p:sp>
        <p:nvSpPr>
          <p:cNvPr id="4" name="Slide Number Placeholder 3"/>
          <p:cNvSpPr>
            <a:spLocks noGrp="1"/>
          </p:cNvSpPr>
          <p:nvPr>
            <p:ph type="sldNum" sz="quarter" idx="5"/>
          </p:nvPr>
        </p:nvSpPr>
        <p:spPr/>
        <p:txBody>
          <a:bodyPr/>
          <a:lstStyle/>
          <a:p>
            <a:fld id="{6DEACEF3-730F-D647-AF6D-F9DB9BAF589A}" type="slidenum">
              <a:rPr lang="en-SE" smtClean="0"/>
              <a:t>19</a:t>
            </a:fld>
            <a:endParaRPr lang="en-SE"/>
          </a:p>
        </p:txBody>
      </p:sp>
    </p:spTree>
    <p:extLst>
      <p:ext uri="{BB962C8B-B14F-4D97-AF65-F5344CB8AC3E}">
        <p14:creationId xmlns:p14="http://schemas.microsoft.com/office/powerpoint/2010/main" val="17112318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dirty="0"/>
              <a:t>Situatiing your artistic research efforts within the field means you must consider researchers and topics that originate and exist outside of your borders.</a:t>
            </a:r>
          </a:p>
        </p:txBody>
      </p:sp>
      <p:sp>
        <p:nvSpPr>
          <p:cNvPr id="4" name="Slide Number Placeholder 3"/>
          <p:cNvSpPr>
            <a:spLocks noGrp="1"/>
          </p:cNvSpPr>
          <p:nvPr>
            <p:ph type="sldNum" sz="quarter" idx="5"/>
          </p:nvPr>
        </p:nvSpPr>
        <p:spPr/>
        <p:txBody>
          <a:bodyPr/>
          <a:lstStyle/>
          <a:p>
            <a:fld id="{6DEACEF3-730F-D647-AF6D-F9DB9BAF589A}" type="slidenum">
              <a:rPr lang="en-SE" smtClean="0"/>
              <a:t>20</a:t>
            </a:fld>
            <a:endParaRPr lang="en-SE"/>
          </a:p>
        </p:txBody>
      </p:sp>
    </p:spTree>
    <p:extLst>
      <p:ext uri="{BB962C8B-B14F-4D97-AF65-F5344CB8AC3E}">
        <p14:creationId xmlns:p14="http://schemas.microsoft.com/office/powerpoint/2010/main" val="27288952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dirty="0"/>
              <a:t>Engagement with the society around you includes an international component. </a:t>
            </a:r>
          </a:p>
        </p:txBody>
      </p:sp>
      <p:sp>
        <p:nvSpPr>
          <p:cNvPr id="4" name="Slide Number Placeholder 3"/>
          <p:cNvSpPr>
            <a:spLocks noGrp="1"/>
          </p:cNvSpPr>
          <p:nvPr>
            <p:ph type="sldNum" sz="quarter" idx="5"/>
          </p:nvPr>
        </p:nvSpPr>
        <p:spPr/>
        <p:txBody>
          <a:bodyPr/>
          <a:lstStyle/>
          <a:p>
            <a:fld id="{6DEACEF3-730F-D647-AF6D-F9DB9BAF589A}" type="slidenum">
              <a:rPr lang="en-SE" smtClean="0"/>
              <a:t>21</a:t>
            </a:fld>
            <a:endParaRPr lang="en-SE"/>
          </a:p>
        </p:txBody>
      </p:sp>
    </p:spTree>
    <p:extLst>
      <p:ext uri="{BB962C8B-B14F-4D97-AF65-F5344CB8AC3E}">
        <p14:creationId xmlns:p14="http://schemas.microsoft.com/office/powerpoint/2010/main" val="32479013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dirty="0"/>
              <a:t>Within each subject area, an operational plan should also address and reinforce the strategic plan.</a:t>
            </a:r>
          </a:p>
          <a:p>
            <a:r>
              <a:rPr lang="en-SE" dirty="0"/>
              <a:t>While the strategic plan announces the vision, the operational plan outines the steps that must be taken to achieve the goal.’</a:t>
            </a:r>
          </a:p>
          <a:p>
            <a:r>
              <a:rPr lang="en-SE" dirty="0"/>
              <a:t>These are the visions of a globally connected film/media program.</a:t>
            </a:r>
          </a:p>
          <a:p>
            <a:endParaRPr lang="en-SE" dirty="0"/>
          </a:p>
          <a:p>
            <a:r>
              <a:rPr lang="en-SE" dirty="0"/>
              <a:t>What are some of these visionary steps we can take in our own institutions?</a:t>
            </a:r>
          </a:p>
        </p:txBody>
      </p:sp>
      <p:sp>
        <p:nvSpPr>
          <p:cNvPr id="4" name="Slide Number Placeholder 3"/>
          <p:cNvSpPr>
            <a:spLocks noGrp="1"/>
          </p:cNvSpPr>
          <p:nvPr>
            <p:ph type="sldNum" sz="quarter" idx="5"/>
          </p:nvPr>
        </p:nvSpPr>
        <p:spPr/>
        <p:txBody>
          <a:bodyPr/>
          <a:lstStyle/>
          <a:p>
            <a:fld id="{6DEACEF3-730F-D647-AF6D-F9DB9BAF589A}" type="slidenum">
              <a:rPr lang="en-SE" smtClean="0"/>
              <a:t>22</a:t>
            </a:fld>
            <a:endParaRPr lang="en-SE"/>
          </a:p>
        </p:txBody>
      </p:sp>
    </p:spTree>
    <p:extLst>
      <p:ext uri="{BB962C8B-B14F-4D97-AF65-F5344CB8AC3E}">
        <p14:creationId xmlns:p14="http://schemas.microsoft.com/office/powerpoint/2010/main" val="774752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dirty="0"/>
              <a:t>We can start with our course plans.</a:t>
            </a:r>
          </a:p>
          <a:p>
            <a:r>
              <a:rPr lang="en-SE" dirty="0"/>
              <a:t>It could be part of the teaching method-</a:t>
            </a:r>
          </a:p>
          <a:p>
            <a:r>
              <a:rPr lang="en-GB" dirty="0"/>
              <a:t>F</a:t>
            </a:r>
            <a:r>
              <a:rPr lang="en-SE" dirty="0"/>
              <a:t>ilm editors take local field and studio visits to Swedish choreographers, visiting Egyptian painters and Venezuelan composers, exposing them to how editing is done in other artistic practices, or through common compositional methods.</a:t>
            </a:r>
          </a:p>
          <a:p>
            <a:endParaRPr lang="en-SE" dirty="0"/>
          </a:p>
          <a:p>
            <a:r>
              <a:rPr lang="en-SE" dirty="0"/>
              <a:t>It could be a learning outcome-</a:t>
            </a:r>
          </a:p>
          <a:p>
            <a:r>
              <a:rPr lang="en-SE" dirty="0"/>
              <a:t>Students shall be able to speak of their artistic practice in an international context.</a:t>
            </a:r>
          </a:p>
          <a:p>
            <a:endParaRPr lang="en-SE" dirty="0"/>
          </a:p>
          <a:p>
            <a:r>
              <a:rPr lang="en-SE" dirty="0"/>
              <a:t>It could be part of the course materials:</a:t>
            </a:r>
          </a:p>
          <a:p>
            <a:r>
              <a:rPr lang="en-GB" dirty="0"/>
              <a:t>T</a:t>
            </a:r>
            <a:r>
              <a:rPr lang="en-SE" dirty="0"/>
              <a:t>extbooks, films, exhibitions, performances</a:t>
            </a:r>
          </a:p>
          <a:p>
            <a:endParaRPr lang="en-SE" dirty="0"/>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23</a:t>
            </a:fld>
            <a:endParaRPr lang="en-SE"/>
          </a:p>
        </p:txBody>
      </p:sp>
    </p:spTree>
    <p:extLst>
      <p:ext uri="{BB962C8B-B14F-4D97-AF65-F5344CB8AC3E}">
        <p14:creationId xmlns:p14="http://schemas.microsoft.com/office/powerpoint/2010/main" val="3953042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sz="1800" dirty="0">
                <a:effectLst/>
                <a:latin typeface="Aptos" panose="020B0004020202020204" pitchFamily="34" charset="0"/>
                <a:ea typeface="Aptos" panose="020B0004020202020204" pitchFamily="34" charset="0"/>
                <a:cs typeface="Times New Roman" panose="02020603050405020304" pitchFamily="18" charset="0"/>
              </a:rPr>
              <a:t>At the classroom level, The plan is to prepare students to thrive in an interconnected world.</a:t>
            </a:r>
            <a:r>
              <a:rPr lang="en-SE" dirty="0">
                <a:effectLst/>
              </a:rPr>
              <a:t> </a:t>
            </a:r>
          </a:p>
          <a:p>
            <a:endParaRPr lang="en-SE" dirty="0">
              <a:effectLst/>
            </a:endParaRPr>
          </a:p>
        </p:txBody>
      </p:sp>
      <p:sp>
        <p:nvSpPr>
          <p:cNvPr id="4" name="Slide Number Placeholder 3"/>
          <p:cNvSpPr>
            <a:spLocks noGrp="1"/>
          </p:cNvSpPr>
          <p:nvPr>
            <p:ph type="sldNum" sz="quarter" idx="5"/>
          </p:nvPr>
        </p:nvSpPr>
        <p:spPr/>
        <p:txBody>
          <a:bodyPr/>
          <a:lstStyle/>
          <a:p>
            <a:fld id="{6DEACEF3-730F-D647-AF6D-F9DB9BAF589A}" type="slidenum">
              <a:rPr lang="en-SE" smtClean="0"/>
              <a:t>24</a:t>
            </a:fld>
            <a:endParaRPr lang="en-SE"/>
          </a:p>
        </p:txBody>
      </p:sp>
    </p:spTree>
    <p:extLst>
      <p:ext uri="{BB962C8B-B14F-4D97-AF65-F5344CB8AC3E}">
        <p14:creationId xmlns:p14="http://schemas.microsoft.com/office/powerpoint/2010/main" val="13940046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663C7-7764-6923-6004-CF97805575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C87F87-50D4-2FFD-776B-5EC525F893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569E49-0378-6D3A-EA82-F726AFD4853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SE" dirty="0">
              <a:effectLst/>
            </a:endParaRPr>
          </a:p>
          <a:p>
            <a:r>
              <a:rPr lang="en-SE" dirty="0">
                <a:effectLst/>
              </a:rPr>
              <a:t>Each course, each cohort, each teacher will engage with the world in different ways and at different levels.</a:t>
            </a:r>
          </a:p>
          <a:p>
            <a:r>
              <a:rPr lang="en-SE" dirty="0">
                <a:effectLst/>
              </a:rPr>
              <a:t>The point for leadership is to make the world available.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000000"/>
                </a:solidFill>
                <a:effectLst/>
                <a:latin typeface="-webkit-standard"/>
              </a:rPr>
              <a:t>Integrate international case studies, global storytelling traditions, and cross-cultural media analysis.</a:t>
            </a:r>
          </a:p>
          <a:p>
            <a:r>
              <a:rPr lang="en-SE" dirty="0">
                <a:effectLst/>
              </a:rPr>
              <a:t>Encourage relevant class trips abroad (a festival, conference, or a workshop)</a:t>
            </a:r>
          </a:p>
          <a:p>
            <a:r>
              <a:rPr lang="en-SE" dirty="0">
                <a:effectLst/>
              </a:rPr>
              <a:t>Invite international visitors (live and zoom)</a:t>
            </a:r>
          </a:p>
          <a:p>
            <a:r>
              <a:rPr lang="en-SE" dirty="0">
                <a:effectLst/>
              </a:rPr>
              <a:t>Encourage and help curate individual student interest in the world.</a:t>
            </a:r>
          </a:p>
          <a:p>
            <a:endParaRPr lang="en-SE" dirty="0">
              <a:effectLst/>
            </a:endParaRPr>
          </a:p>
          <a:p>
            <a:r>
              <a:rPr lang="en-SE" dirty="0">
                <a:effectLst/>
              </a:rPr>
              <a:t>For the teaching team, during idividual discussions about the yearly work plan, include internationalization hours.</a:t>
            </a:r>
            <a:endParaRPr lang="en-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SE" dirty="0"/>
          </a:p>
          <a:p>
            <a:endParaRPr lang="en-SE" dirty="0"/>
          </a:p>
        </p:txBody>
      </p:sp>
      <p:sp>
        <p:nvSpPr>
          <p:cNvPr id="4" name="Slide Number Placeholder 3">
            <a:extLst>
              <a:ext uri="{FF2B5EF4-FFF2-40B4-BE49-F238E27FC236}">
                <a16:creationId xmlns:a16="http://schemas.microsoft.com/office/drawing/2014/main" id="{68C0C73B-4669-6402-CFC8-DB1DD59E324D}"/>
              </a:ext>
            </a:extLst>
          </p:cNvPr>
          <p:cNvSpPr>
            <a:spLocks noGrp="1"/>
          </p:cNvSpPr>
          <p:nvPr>
            <p:ph type="sldNum" sz="quarter" idx="5"/>
          </p:nvPr>
        </p:nvSpPr>
        <p:spPr/>
        <p:txBody>
          <a:bodyPr/>
          <a:lstStyle/>
          <a:p>
            <a:fld id="{6DEACEF3-730F-D647-AF6D-F9DB9BAF589A}" type="slidenum">
              <a:rPr lang="en-SE" smtClean="0"/>
              <a:t>25</a:t>
            </a:fld>
            <a:endParaRPr lang="en-SE"/>
          </a:p>
        </p:txBody>
      </p:sp>
    </p:spTree>
    <p:extLst>
      <p:ext uri="{BB962C8B-B14F-4D97-AF65-F5344CB8AC3E}">
        <p14:creationId xmlns:p14="http://schemas.microsoft.com/office/powerpoint/2010/main" val="30417757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sz="1800" dirty="0">
                <a:effectLst/>
                <a:latin typeface="Aptos" panose="020B0004020202020204" pitchFamily="34" charset="0"/>
                <a:ea typeface="Aptos" panose="020B0004020202020204" pitchFamily="34" charset="0"/>
                <a:cs typeface="Times New Roman" panose="02020603050405020304" pitchFamily="18" charset="0"/>
              </a:rPr>
              <a:t>By encouraging students to engage with global narratives and diverse perspectives, educators can cultivate filmmakers who will have a better </a:t>
            </a:r>
          </a:p>
          <a:p>
            <a:r>
              <a:rPr lang="en-GB" sz="1800" dirty="0">
                <a:effectLst/>
                <a:latin typeface="Aptos" panose="020B0004020202020204" pitchFamily="34" charset="0"/>
                <a:ea typeface="Aptos" panose="020B0004020202020204" pitchFamily="34" charset="0"/>
                <a:cs typeface="Times New Roman" panose="02020603050405020304" pitchFamily="18" charset="0"/>
              </a:rPr>
              <a:t>U</a:t>
            </a:r>
            <a:r>
              <a:rPr lang="en-SE" sz="1800" dirty="0">
                <a:effectLst/>
                <a:latin typeface="Aptos" panose="020B0004020202020204" pitchFamily="34" charset="0"/>
                <a:ea typeface="Aptos" panose="020B0004020202020204" pitchFamily="34" charset="0"/>
                <a:cs typeface="Times New Roman" panose="02020603050405020304" pitchFamily="18" charset="0"/>
              </a:rPr>
              <a:t>nderstanding of the universal and transformative power of stories in addressing societal challenges.</a:t>
            </a:r>
            <a:r>
              <a:rPr lang="en-SE" dirty="0">
                <a:effectLst/>
              </a:rPr>
              <a:t> </a:t>
            </a:r>
          </a:p>
          <a:p>
            <a:endParaRPr lang="en-SE" dirty="0">
              <a:effectLst/>
            </a:endParaRPr>
          </a:p>
          <a:p>
            <a:r>
              <a:rPr lang="en-SE" dirty="0">
                <a:effectLst/>
              </a:rPr>
              <a:t>In color grading master classes, students work in groups to create a film look based on the color schemes they discovered researching a particular country’s use of color in feature films.</a:t>
            </a:r>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26</a:t>
            </a:fld>
            <a:endParaRPr lang="en-SE"/>
          </a:p>
        </p:txBody>
      </p:sp>
    </p:spTree>
    <p:extLst>
      <p:ext uri="{BB962C8B-B14F-4D97-AF65-F5344CB8AC3E}">
        <p14:creationId xmlns:p14="http://schemas.microsoft.com/office/powerpoint/2010/main" val="30551156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4C5AB-930E-7A35-956C-B78A8BF34D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5D754-16D3-6CF1-8326-7D1B771B2D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2A1DC4-ABFB-2B44-5EC7-151ECCEA433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000000"/>
                </a:solidFill>
                <a:effectLst/>
                <a:latin typeface="-webkit-standard"/>
              </a:rPr>
              <a:t>Most of our students are already, at a minimum,, bilingual when they arrive to 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u="none" strike="noStrike" dirty="0">
              <a:solidFill>
                <a:srgbClr val="000000"/>
              </a:solidFill>
              <a:effectLst/>
              <a:latin typeface="-webkit-standard"/>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000000"/>
                </a:solidFill>
                <a:effectLst/>
                <a:latin typeface="-webkit-standard"/>
              </a:rPr>
              <a:t>We should encourage them to create films in multiple languages and explore translation and subtitling as creative tools.</a:t>
            </a:r>
            <a:endParaRPr lang="en-SE" dirty="0"/>
          </a:p>
          <a:p>
            <a:endParaRPr lang="en-SE" dirty="0"/>
          </a:p>
        </p:txBody>
      </p:sp>
      <p:sp>
        <p:nvSpPr>
          <p:cNvPr id="4" name="Slide Number Placeholder 3">
            <a:extLst>
              <a:ext uri="{FF2B5EF4-FFF2-40B4-BE49-F238E27FC236}">
                <a16:creationId xmlns:a16="http://schemas.microsoft.com/office/drawing/2014/main" id="{67021D38-F5E6-2331-DECA-60B7B8B4ACAA}"/>
              </a:ext>
            </a:extLst>
          </p:cNvPr>
          <p:cNvSpPr>
            <a:spLocks noGrp="1"/>
          </p:cNvSpPr>
          <p:nvPr>
            <p:ph type="sldNum" sz="quarter" idx="5"/>
          </p:nvPr>
        </p:nvSpPr>
        <p:spPr/>
        <p:txBody>
          <a:bodyPr/>
          <a:lstStyle/>
          <a:p>
            <a:fld id="{6DEACEF3-730F-D647-AF6D-F9DB9BAF589A}" type="slidenum">
              <a:rPr lang="en-SE" smtClean="0"/>
              <a:t>27</a:t>
            </a:fld>
            <a:endParaRPr lang="en-SE"/>
          </a:p>
        </p:txBody>
      </p:sp>
    </p:spTree>
    <p:extLst>
      <p:ext uri="{BB962C8B-B14F-4D97-AF65-F5344CB8AC3E}">
        <p14:creationId xmlns:p14="http://schemas.microsoft.com/office/powerpoint/2010/main" val="17100864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000000"/>
                </a:solidFill>
                <a:effectLst/>
                <a:latin typeface="-webkit-standard"/>
              </a:rPr>
              <a:t>Encourage faculty to incorporate diverse languages and cultural contexts in their teaching to make courses more globally relevant.</a:t>
            </a:r>
          </a:p>
          <a:p>
            <a:endParaRPr lang="en-GB" b="0" i="0" u="none" strike="noStrike" dirty="0">
              <a:solidFill>
                <a:srgbClr val="000000"/>
              </a:solidFill>
              <a:effectLst/>
              <a:latin typeface="-webkit-standard"/>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SE" dirty="0"/>
              <a:t>Support (financially, adminstratively, emotionally) international professional development for all staff, or require it at some agreeable level (one cross border: conference, workshop, teacher exchange,…)</a:t>
            </a:r>
          </a:p>
          <a:p>
            <a:endParaRPr lang="en-SE" dirty="0"/>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28</a:t>
            </a:fld>
            <a:endParaRPr lang="en-SE"/>
          </a:p>
        </p:txBody>
      </p:sp>
    </p:spTree>
    <p:extLst>
      <p:ext uri="{BB962C8B-B14F-4D97-AF65-F5344CB8AC3E}">
        <p14:creationId xmlns:p14="http://schemas.microsoft.com/office/powerpoint/2010/main" val="27452964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sz="1800" dirty="0">
                <a:effectLst/>
                <a:latin typeface="Aptos" panose="020B0004020202020204" pitchFamily="34" charset="0"/>
                <a:ea typeface="Aptos" panose="020B0004020202020204" pitchFamily="34" charset="0"/>
                <a:cs typeface="Times New Roman" panose="02020603050405020304" pitchFamily="18" charset="0"/>
              </a:rPr>
              <a:t>We also need to start with a good supply of resilience.‘</a:t>
            </a:r>
          </a:p>
          <a:p>
            <a:endParaRPr lang="en-SE" sz="1800" dirty="0">
              <a:effectLst/>
              <a:latin typeface="Aptos" panose="020B0004020202020204" pitchFamily="34" charset="0"/>
              <a:ea typeface="Aptos" panose="020B0004020202020204" pitchFamily="34" charset="0"/>
              <a:cs typeface="Times New Roman" panose="02020603050405020304" pitchFamily="18" charset="0"/>
            </a:endParaRPr>
          </a:p>
          <a:p>
            <a:r>
              <a:rPr lang="en-SE" sz="1800" dirty="0">
                <a:effectLst/>
                <a:latin typeface="Aptos" panose="020B0004020202020204" pitchFamily="34" charset="0"/>
                <a:ea typeface="Aptos" panose="020B0004020202020204" pitchFamily="34" charset="0"/>
                <a:cs typeface="Times New Roman" panose="02020603050405020304" pitchFamily="18" charset="0"/>
              </a:rPr>
              <a:t>Keep in mind that our </a:t>
            </a:r>
          </a:p>
          <a:p>
            <a:r>
              <a:rPr lang="en-SE" sz="1800" dirty="0">
                <a:effectLst/>
                <a:latin typeface="Aptos" panose="020B0004020202020204" pitchFamily="34" charset="0"/>
                <a:ea typeface="Aptos" panose="020B0004020202020204" pitchFamily="34" charset="0"/>
                <a:cs typeface="Times New Roman" panose="02020603050405020304" pitchFamily="18" charset="0"/>
              </a:rPr>
              <a:t>Advocacy for global engagement ensures institutions remain adaptable and forward-thinking.</a:t>
            </a:r>
            <a:r>
              <a:rPr lang="en-SE" dirty="0">
                <a:effectLst/>
              </a:rPr>
              <a:t> </a:t>
            </a:r>
          </a:p>
          <a:p>
            <a:r>
              <a:rPr lang="en-SE" dirty="0">
                <a:effectLst/>
              </a:rPr>
              <a:t>We need to nurture our efforts, give them the attention they need to survive and grow.</a:t>
            </a:r>
          </a:p>
          <a:p>
            <a:r>
              <a:rPr lang="en-SE" dirty="0">
                <a:effectLst/>
              </a:rPr>
              <a:t>This is the day-to-day.</a:t>
            </a:r>
          </a:p>
        </p:txBody>
      </p:sp>
      <p:sp>
        <p:nvSpPr>
          <p:cNvPr id="4" name="Slide Number Placeholder 3"/>
          <p:cNvSpPr>
            <a:spLocks noGrp="1"/>
          </p:cNvSpPr>
          <p:nvPr>
            <p:ph type="sldNum" sz="quarter" idx="5"/>
          </p:nvPr>
        </p:nvSpPr>
        <p:spPr/>
        <p:txBody>
          <a:bodyPr/>
          <a:lstStyle/>
          <a:p>
            <a:fld id="{6DEACEF3-730F-D647-AF6D-F9DB9BAF589A}" type="slidenum">
              <a:rPr lang="en-SE" smtClean="0"/>
              <a:t>29</a:t>
            </a:fld>
            <a:endParaRPr lang="en-SE"/>
          </a:p>
        </p:txBody>
      </p:sp>
    </p:spTree>
    <p:extLst>
      <p:ext uri="{BB962C8B-B14F-4D97-AF65-F5344CB8AC3E}">
        <p14:creationId xmlns:p14="http://schemas.microsoft.com/office/powerpoint/2010/main" val="31447135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4E53D-978F-D314-2C2D-03D34DB9AD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B19757-5B66-22CF-C602-2EB8DB5FA8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7D9915-88D3-B44C-B777-7D7341F8FEC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000000"/>
                </a:solidFill>
                <a:effectLst/>
                <a:latin typeface="-webkit-standard"/>
              </a:rPr>
              <a:t>The simplest way to engage with the world is to invite them over for lunch.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u="none" strike="noStrike" dirty="0">
              <a:solidFill>
                <a:srgbClr val="000000"/>
              </a:solidFill>
              <a:effectLst/>
              <a:latin typeface="-webkit-standard"/>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000000"/>
                </a:solidFill>
                <a:effectLst/>
                <a:latin typeface="-webkit-standard"/>
              </a:rPr>
              <a:t>Form alliances with other film schools, production companies, and media organizations to facilitate student and faculty exchanges.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u="none" strike="noStrike" dirty="0">
              <a:solidFill>
                <a:srgbClr val="000000"/>
              </a:solidFill>
              <a:effectLst/>
              <a:latin typeface="-webkit-standard"/>
            </a:endParaRPr>
          </a:p>
          <a:p>
            <a:r>
              <a:rPr lang="en-SE" dirty="0">
                <a:effectLst/>
              </a:rPr>
              <a:t>Those of us in the Nordic region now have two strong regional associations within which we collaborate regularly.</a:t>
            </a:r>
          </a:p>
          <a:p>
            <a:endParaRPr lang="en-SE" dirty="0">
              <a:effectLst/>
            </a:endParaRPr>
          </a:p>
          <a:p>
            <a:r>
              <a:rPr lang="en-SE" dirty="0">
                <a:effectLst/>
              </a:rPr>
              <a:t>I would like to hear from other GEECT members who have regional film school associations.</a:t>
            </a:r>
            <a:endParaRPr lang="en-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u="none" strike="noStrike" dirty="0">
              <a:solidFill>
                <a:srgbClr val="000000"/>
              </a:solidFill>
              <a:effectLst/>
              <a:latin typeface="-webkit-standard"/>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000000"/>
                </a:solidFill>
                <a:effectLst/>
                <a:latin typeface="-webkit-standard"/>
              </a:rPr>
              <a:t>Another question- which schools belong to an association of film schools other than GEECT or CILECT?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u="none" strike="noStrike" dirty="0">
              <a:solidFill>
                <a:srgbClr val="000000"/>
              </a:solidFill>
              <a:effectLst/>
              <a:latin typeface="-webkit-standard"/>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000000"/>
                </a:solidFill>
                <a:effectLst/>
                <a:latin typeface="-webkit-standard"/>
              </a:rPr>
              <a:t>Those of you who do not, seriously consider that idea, reach out to those film/media programs nearest you. Start a dialogue. Apply for funding.</a:t>
            </a:r>
            <a:endParaRPr lang="en-SE" dirty="0"/>
          </a:p>
          <a:p>
            <a:endParaRPr lang="en-SE" dirty="0"/>
          </a:p>
        </p:txBody>
      </p:sp>
      <p:sp>
        <p:nvSpPr>
          <p:cNvPr id="4" name="Slide Number Placeholder 3">
            <a:extLst>
              <a:ext uri="{FF2B5EF4-FFF2-40B4-BE49-F238E27FC236}">
                <a16:creationId xmlns:a16="http://schemas.microsoft.com/office/drawing/2014/main" id="{24989F6A-43F6-6553-FF4C-6D57F4575CC3}"/>
              </a:ext>
            </a:extLst>
          </p:cNvPr>
          <p:cNvSpPr>
            <a:spLocks noGrp="1"/>
          </p:cNvSpPr>
          <p:nvPr>
            <p:ph type="sldNum" sz="quarter" idx="5"/>
          </p:nvPr>
        </p:nvSpPr>
        <p:spPr/>
        <p:txBody>
          <a:bodyPr/>
          <a:lstStyle/>
          <a:p>
            <a:fld id="{6DEACEF3-730F-D647-AF6D-F9DB9BAF589A}" type="slidenum">
              <a:rPr lang="en-SE" smtClean="0"/>
              <a:t>30</a:t>
            </a:fld>
            <a:endParaRPr lang="en-SE"/>
          </a:p>
        </p:txBody>
      </p:sp>
    </p:spTree>
    <p:extLst>
      <p:ext uri="{BB962C8B-B14F-4D97-AF65-F5344CB8AC3E}">
        <p14:creationId xmlns:p14="http://schemas.microsoft.com/office/powerpoint/2010/main" val="23617427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464C-4373-5B74-2343-9987F3B2AE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9D2FA6-4194-9D5C-7D4C-66AEE7BA7F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99DC27-3970-60C8-8651-769635AD9CD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000000"/>
                </a:solidFill>
                <a:effectLst/>
                <a:latin typeface="-webkit-standard"/>
              </a:rPr>
              <a:t>While there is quite positive value in teacher exchanges,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000000"/>
                </a:solidFill>
                <a:effectLst/>
                <a:latin typeface="-webkit-standard"/>
              </a:rPr>
              <a:t>we should continue to inspire and create opportunities for students to study or workshop abroad, participate in regional and global film festivals, and engage in international production projects.</a:t>
            </a:r>
            <a:endParaRPr lang="en-SE" dirty="0"/>
          </a:p>
          <a:p>
            <a:r>
              <a:rPr lang="en-SE" dirty="0"/>
              <a:t>Make mobility the norm and not the exception.</a:t>
            </a:r>
          </a:p>
          <a:p>
            <a:r>
              <a:rPr lang="en-SE" dirty="0"/>
              <a:t>Enhance can also mean to interlock, with one another’s programs, to offer areas or topics that other schools may need to deepen their students’ learning.</a:t>
            </a:r>
          </a:p>
          <a:p>
            <a:endParaRPr lang="en-SE" dirty="0"/>
          </a:p>
          <a:p>
            <a:endParaRPr lang="en-SE" dirty="0"/>
          </a:p>
        </p:txBody>
      </p:sp>
      <p:sp>
        <p:nvSpPr>
          <p:cNvPr id="4" name="Slide Number Placeholder 3">
            <a:extLst>
              <a:ext uri="{FF2B5EF4-FFF2-40B4-BE49-F238E27FC236}">
                <a16:creationId xmlns:a16="http://schemas.microsoft.com/office/drawing/2014/main" id="{FF9CF9D0-D0BE-7FA8-EAED-254E96728137}"/>
              </a:ext>
            </a:extLst>
          </p:cNvPr>
          <p:cNvSpPr>
            <a:spLocks noGrp="1"/>
          </p:cNvSpPr>
          <p:nvPr>
            <p:ph type="sldNum" sz="quarter" idx="5"/>
          </p:nvPr>
        </p:nvSpPr>
        <p:spPr/>
        <p:txBody>
          <a:bodyPr/>
          <a:lstStyle/>
          <a:p>
            <a:fld id="{6DEACEF3-730F-D647-AF6D-F9DB9BAF589A}" type="slidenum">
              <a:rPr lang="en-SE" smtClean="0"/>
              <a:t>31</a:t>
            </a:fld>
            <a:endParaRPr lang="en-SE"/>
          </a:p>
        </p:txBody>
      </p:sp>
    </p:spTree>
    <p:extLst>
      <p:ext uri="{BB962C8B-B14F-4D97-AF65-F5344CB8AC3E}">
        <p14:creationId xmlns:p14="http://schemas.microsoft.com/office/powerpoint/2010/main" val="19145461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sz="1800" dirty="0">
                <a:effectLst/>
                <a:latin typeface="Aptos" panose="020B0004020202020204" pitchFamily="34" charset="0"/>
                <a:ea typeface="Aptos" panose="020B0004020202020204" pitchFamily="34" charset="0"/>
                <a:cs typeface="Times New Roman" panose="02020603050405020304" pitchFamily="18" charset="0"/>
              </a:rPr>
              <a:t>Institutions can leverage these collaborations by using the available virtual tools and digital storytelling platforms,</a:t>
            </a:r>
          </a:p>
          <a:p>
            <a:r>
              <a:rPr lang="en-SE" sz="1800" dirty="0">
                <a:effectLst/>
                <a:latin typeface="Aptos" panose="020B0004020202020204" pitchFamily="34" charset="0"/>
                <a:ea typeface="Aptos" panose="020B0004020202020204" pitchFamily="34" charset="0"/>
                <a:cs typeface="Times New Roman" panose="02020603050405020304" pitchFamily="18" charset="0"/>
              </a:rPr>
              <a:t>to integrate internationalisation without relying on physical travel, ensuring accessibility and inclusivity.</a:t>
            </a:r>
          </a:p>
          <a:p>
            <a:endParaRPr lang="en-SE" sz="1800" dirty="0">
              <a:effectLst/>
              <a:latin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DEACEF3-730F-D647-AF6D-F9DB9BAF589A}" type="slidenum">
              <a:rPr lang="en-SE" smtClean="0"/>
              <a:t>32</a:t>
            </a:fld>
            <a:endParaRPr lang="en-SE"/>
          </a:p>
        </p:txBody>
      </p:sp>
    </p:spTree>
    <p:extLst>
      <p:ext uri="{BB962C8B-B14F-4D97-AF65-F5344CB8AC3E}">
        <p14:creationId xmlns:p14="http://schemas.microsoft.com/office/powerpoint/2010/main" val="22514046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CBF42-421E-82B9-8093-21390A5C5D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E5E376-B231-19F5-94A6-F37B2D8C69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58602E-D1AF-F0B0-D08A-0409D7353521}"/>
              </a:ext>
            </a:extLst>
          </p:cNvPr>
          <p:cNvSpPr>
            <a:spLocks noGrp="1"/>
          </p:cNvSpPr>
          <p:nvPr>
            <p:ph type="body" idx="1"/>
          </p:nvPr>
        </p:nvSpPr>
        <p:spPr/>
        <p:txBody>
          <a:bodyPr/>
          <a:lstStyle/>
          <a:p>
            <a:r>
              <a:rPr lang="en-GB" b="0" i="0" u="none" strike="noStrike" dirty="0">
                <a:solidFill>
                  <a:srgbClr val="000000"/>
                </a:solidFill>
                <a:effectLst/>
                <a:latin typeface="-webkit-standard"/>
              </a:rPr>
              <a:t>Promote virtual exchange programs, online collaborative projects, and co-teaching with international faculty through digital platforms.</a:t>
            </a:r>
          </a:p>
          <a:p>
            <a:endParaRPr lang="en-SE" dirty="0">
              <a:effectLst/>
            </a:endParaRPr>
          </a:p>
          <a:p>
            <a:r>
              <a:rPr lang="en-SE" dirty="0">
                <a:effectLst/>
              </a:rPr>
              <a:t>I urge you to discuss with someone here today how your two institutions could share a virtual classroom if only for a few hours.</a:t>
            </a:r>
          </a:p>
          <a:p>
            <a:endParaRPr lang="en-SE" dirty="0"/>
          </a:p>
        </p:txBody>
      </p:sp>
      <p:sp>
        <p:nvSpPr>
          <p:cNvPr id="4" name="Slide Number Placeholder 3">
            <a:extLst>
              <a:ext uri="{FF2B5EF4-FFF2-40B4-BE49-F238E27FC236}">
                <a16:creationId xmlns:a16="http://schemas.microsoft.com/office/drawing/2014/main" id="{F14E7A9D-8A1C-867D-E97C-A5663C7D8F65}"/>
              </a:ext>
            </a:extLst>
          </p:cNvPr>
          <p:cNvSpPr>
            <a:spLocks noGrp="1"/>
          </p:cNvSpPr>
          <p:nvPr>
            <p:ph type="sldNum" sz="quarter" idx="5"/>
          </p:nvPr>
        </p:nvSpPr>
        <p:spPr/>
        <p:txBody>
          <a:bodyPr/>
          <a:lstStyle/>
          <a:p>
            <a:fld id="{6DEACEF3-730F-D647-AF6D-F9DB9BAF589A}" type="slidenum">
              <a:rPr lang="en-SE" smtClean="0"/>
              <a:t>33</a:t>
            </a:fld>
            <a:endParaRPr lang="en-SE"/>
          </a:p>
        </p:txBody>
      </p:sp>
    </p:spTree>
    <p:extLst>
      <p:ext uri="{BB962C8B-B14F-4D97-AF65-F5344CB8AC3E}">
        <p14:creationId xmlns:p14="http://schemas.microsoft.com/office/powerpoint/2010/main" val="7860977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000000"/>
                </a:solidFill>
                <a:effectLst/>
                <a:latin typeface="-webkit-standard"/>
              </a:rPr>
              <a:t>These particular photos show an AI in Film Education forum I helped organize with our Erasmus ICM partner in Cairo. </a:t>
            </a:r>
          </a:p>
          <a:p>
            <a:r>
              <a:rPr lang="en-GB" b="0" i="0" u="none" strike="noStrike" dirty="0">
                <a:solidFill>
                  <a:srgbClr val="000000"/>
                </a:solidFill>
                <a:effectLst/>
                <a:latin typeface="-webkit-standard"/>
              </a:rPr>
              <a:t>Our students in Sweden participated via Zoom with the students and faculty from the Arab Academy’s College of Art and Design at their Smart Village campus.</a:t>
            </a:r>
          </a:p>
          <a:p>
            <a:endParaRPr lang="en-GB" b="0" i="0" u="none" strike="noStrike" dirty="0">
              <a:solidFill>
                <a:srgbClr val="000000"/>
              </a:solidFill>
              <a:effectLst/>
              <a:latin typeface="-webkit-standard"/>
            </a:endParaRPr>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34</a:t>
            </a:fld>
            <a:endParaRPr lang="en-SE"/>
          </a:p>
        </p:txBody>
      </p:sp>
    </p:spTree>
    <p:extLst>
      <p:ext uri="{BB962C8B-B14F-4D97-AF65-F5344CB8AC3E}">
        <p14:creationId xmlns:p14="http://schemas.microsoft.com/office/powerpoint/2010/main" val="17243674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000000"/>
                </a:solidFill>
                <a:effectLst/>
                <a:latin typeface="-webkit-standard"/>
              </a:rPr>
              <a:t>This three day forum included presentations from Arab Academy professors from the visual arts, film, architecture, fashion, communications and AI colleges. Egyptian filmmakers, production designers, and trans media artists presented their work and reflected on how AI has seeped into their work and work processes.</a:t>
            </a:r>
          </a:p>
          <a:p>
            <a:endParaRPr lang="en-GB" b="0" i="0" u="none" strike="noStrike" dirty="0">
              <a:solidFill>
                <a:srgbClr val="000000"/>
              </a:solidFill>
              <a:effectLst/>
              <a:latin typeface="-webkit-standard"/>
            </a:endParaRPr>
          </a:p>
          <a:p>
            <a:r>
              <a:rPr lang="en-GB" b="0" i="0" u="none" strike="noStrike" dirty="0">
                <a:solidFill>
                  <a:srgbClr val="000000"/>
                </a:solidFill>
                <a:effectLst/>
                <a:latin typeface="-webkit-standard"/>
              </a:rPr>
              <a:t>Panel topics covered ethics, authorship, and AI’s impact on the classroom and creativity.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35</a:t>
            </a:fld>
            <a:endParaRPr lang="en-SE"/>
          </a:p>
        </p:txBody>
      </p:sp>
    </p:spTree>
    <p:extLst>
      <p:ext uri="{BB962C8B-B14F-4D97-AF65-F5344CB8AC3E}">
        <p14:creationId xmlns:p14="http://schemas.microsoft.com/office/powerpoint/2010/main" val="41906560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000000"/>
                </a:solidFill>
                <a:effectLst/>
                <a:latin typeface="-webkit-standard"/>
              </a:rPr>
              <a:t> … and the hope is to develop more of these opportunities with other university film programs both here, in Europe, and around the world.</a:t>
            </a:r>
          </a:p>
          <a:p>
            <a:endParaRPr lang="en-SE"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000000"/>
                </a:solidFill>
                <a:effectLst/>
                <a:latin typeface="-webkit-standard"/>
              </a:rPr>
              <a:t>And while we use online platforms to connect students and faculty across borders for joint film projects and workshops,</a:t>
            </a:r>
            <a:endParaRPr lang="en-SE" dirty="0"/>
          </a:p>
          <a:p>
            <a:r>
              <a:rPr lang="en-GB" sz="1800" dirty="0">
                <a:effectLst/>
                <a:latin typeface="Aptos" panose="020B0004020202020204" pitchFamily="34" charset="0"/>
                <a:cs typeface="Times New Roman" panose="02020603050405020304" pitchFamily="18" charset="0"/>
              </a:rPr>
              <a:t>W</a:t>
            </a:r>
            <a:r>
              <a:rPr lang="en-SE" sz="1800" dirty="0">
                <a:effectLst/>
                <a:latin typeface="Aptos" panose="020B0004020202020204" pitchFamily="34" charset="0"/>
                <a:cs typeface="Times New Roman" panose="02020603050405020304" pitchFamily="18" charset="0"/>
              </a:rPr>
              <a:t>e also may need to review our pedagogic guidelines for online/virtual classrooms. </a:t>
            </a:r>
          </a:p>
          <a:p>
            <a:endParaRPr lang="en-SE" sz="1800" dirty="0">
              <a:effectLst/>
              <a:latin typeface="Aptos" panose="020B0004020202020204" pitchFamily="34" charset="0"/>
              <a:cs typeface="Times New Roman" panose="02020603050405020304" pitchFamily="18" charset="0"/>
            </a:endParaRPr>
          </a:p>
          <a:p>
            <a:r>
              <a:rPr lang="en-SE" sz="1800" dirty="0">
                <a:effectLst/>
                <a:latin typeface="Aptos" panose="020B0004020202020204" pitchFamily="34" charset="0"/>
                <a:cs typeface="Times New Roman" panose="02020603050405020304" pitchFamily="18" charset="0"/>
              </a:rPr>
              <a:t>And to Seek More connectivity funding.</a:t>
            </a:r>
            <a:r>
              <a:rPr lang="en-SE" dirty="0">
                <a:effectLst/>
              </a:rPr>
              <a:t> </a:t>
            </a:r>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36</a:t>
            </a:fld>
            <a:endParaRPr lang="en-SE"/>
          </a:p>
        </p:txBody>
      </p:sp>
    </p:spTree>
    <p:extLst>
      <p:ext uri="{BB962C8B-B14F-4D97-AF65-F5344CB8AC3E}">
        <p14:creationId xmlns:p14="http://schemas.microsoft.com/office/powerpoint/2010/main" val="28001040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dirty="0"/>
              <a:t>One of the more surreal aspects of any exchange experience is the view on the way to and from work.</a:t>
            </a:r>
          </a:p>
        </p:txBody>
      </p:sp>
      <p:sp>
        <p:nvSpPr>
          <p:cNvPr id="4" name="Slide Number Placeholder 3"/>
          <p:cNvSpPr>
            <a:spLocks noGrp="1"/>
          </p:cNvSpPr>
          <p:nvPr>
            <p:ph type="sldNum" sz="quarter" idx="5"/>
          </p:nvPr>
        </p:nvSpPr>
        <p:spPr/>
        <p:txBody>
          <a:bodyPr/>
          <a:lstStyle/>
          <a:p>
            <a:fld id="{6DEACEF3-730F-D647-AF6D-F9DB9BAF589A}" type="slidenum">
              <a:rPr lang="en-SE" smtClean="0"/>
              <a:t>37</a:t>
            </a:fld>
            <a:endParaRPr lang="en-SE"/>
          </a:p>
        </p:txBody>
      </p:sp>
    </p:spTree>
    <p:extLst>
      <p:ext uri="{BB962C8B-B14F-4D97-AF65-F5344CB8AC3E}">
        <p14:creationId xmlns:p14="http://schemas.microsoft.com/office/powerpoint/2010/main" val="41876839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sz="1800" dirty="0">
                <a:effectLst/>
                <a:latin typeface="Aptos" panose="020B0004020202020204" pitchFamily="34" charset="0"/>
                <a:ea typeface="Aptos" panose="020B0004020202020204" pitchFamily="34" charset="0"/>
                <a:cs typeface="Times New Roman" panose="02020603050405020304" pitchFamily="18" charset="0"/>
              </a:rPr>
              <a:t>So, We can also start to</a:t>
            </a:r>
          </a:p>
          <a:p>
            <a:r>
              <a:rPr lang="en-SE" sz="1800" dirty="0">
                <a:effectLst/>
                <a:latin typeface="Aptos" panose="020B0004020202020204" pitchFamily="34" charset="0"/>
                <a:ea typeface="Aptos" panose="020B0004020202020204" pitchFamily="34" charset="0"/>
                <a:cs typeface="Times New Roman" panose="02020603050405020304" pitchFamily="18" charset="0"/>
              </a:rPr>
              <a:t>Encourage interdisciplinary and experimental approaches in order to allow teaching teams to address challenges with fresh perspectives and collaborative solutions.</a:t>
            </a:r>
            <a:r>
              <a:rPr lang="en-SE" dirty="0">
                <a:effectLst/>
              </a:rPr>
              <a:t> </a:t>
            </a:r>
          </a:p>
          <a:p>
            <a:endParaRPr lang="en-SE" dirty="0">
              <a:effectLst/>
            </a:endParaRPr>
          </a:p>
          <a:p>
            <a:r>
              <a:rPr lang="en-SE" dirty="0">
                <a:effectLst/>
              </a:rPr>
              <a:t>Develop a working group on internationalisation for teachers, administrators and students to help define realistic internationalisation goals, goals which consider the adminstrative time and costs, the program’s visitor capacity, </a:t>
            </a:r>
            <a:r>
              <a:rPr lang="en-SE" i="0" dirty="0">
                <a:effectLst/>
              </a:rPr>
              <a:t>a .proper vetting of potential partnerships</a:t>
            </a:r>
          </a:p>
        </p:txBody>
      </p:sp>
      <p:sp>
        <p:nvSpPr>
          <p:cNvPr id="4" name="Slide Number Placeholder 3"/>
          <p:cNvSpPr>
            <a:spLocks noGrp="1"/>
          </p:cNvSpPr>
          <p:nvPr>
            <p:ph type="sldNum" sz="quarter" idx="5"/>
          </p:nvPr>
        </p:nvSpPr>
        <p:spPr/>
        <p:txBody>
          <a:bodyPr/>
          <a:lstStyle/>
          <a:p>
            <a:fld id="{6DEACEF3-730F-D647-AF6D-F9DB9BAF589A}" type="slidenum">
              <a:rPr lang="en-SE" smtClean="0"/>
              <a:t>38</a:t>
            </a:fld>
            <a:endParaRPr lang="en-SE"/>
          </a:p>
        </p:txBody>
      </p:sp>
    </p:spTree>
    <p:extLst>
      <p:ext uri="{BB962C8B-B14F-4D97-AF65-F5344CB8AC3E}">
        <p14:creationId xmlns:p14="http://schemas.microsoft.com/office/powerpoint/2010/main" val="16657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AF0FD-07FB-E807-40C3-43B52A2F5E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AC393A-3382-ACD9-CF5D-F72816FF1F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E2AA2A-0F30-170B-6325-2E0B7AAAB2D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000000"/>
                </a:solidFill>
                <a:effectLst/>
                <a:latin typeface="-webkit-standard"/>
              </a:rPr>
              <a:t>Invite international filmmakers, media scholars, and industry professionals to contribute to the learning experience.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000000"/>
                </a:solidFill>
                <a:effectLst/>
                <a:latin typeface="-webkit-standard"/>
              </a:rPr>
              <a:t>(Contact your nearest international film festival to see who will be in town)</a:t>
            </a:r>
          </a:p>
          <a:p>
            <a:endParaRPr lang="en-SE" dirty="0"/>
          </a:p>
        </p:txBody>
      </p:sp>
      <p:sp>
        <p:nvSpPr>
          <p:cNvPr id="4" name="Slide Number Placeholder 3">
            <a:extLst>
              <a:ext uri="{FF2B5EF4-FFF2-40B4-BE49-F238E27FC236}">
                <a16:creationId xmlns:a16="http://schemas.microsoft.com/office/drawing/2014/main" id="{4C7FD073-9464-8660-78AB-BB9C6518694A}"/>
              </a:ext>
            </a:extLst>
          </p:cNvPr>
          <p:cNvSpPr>
            <a:spLocks noGrp="1"/>
          </p:cNvSpPr>
          <p:nvPr>
            <p:ph type="sldNum" sz="quarter" idx="5"/>
          </p:nvPr>
        </p:nvSpPr>
        <p:spPr/>
        <p:txBody>
          <a:bodyPr/>
          <a:lstStyle/>
          <a:p>
            <a:fld id="{6DEACEF3-730F-D647-AF6D-F9DB9BAF589A}" type="slidenum">
              <a:rPr lang="en-SE" smtClean="0"/>
              <a:t>39</a:t>
            </a:fld>
            <a:endParaRPr lang="en-SE"/>
          </a:p>
        </p:txBody>
      </p:sp>
    </p:spTree>
    <p:extLst>
      <p:ext uri="{BB962C8B-B14F-4D97-AF65-F5344CB8AC3E}">
        <p14:creationId xmlns:p14="http://schemas.microsoft.com/office/powerpoint/2010/main" val="38491842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sz="1800" dirty="0">
                <a:effectLst/>
                <a:latin typeface="Aptos" panose="020B0004020202020204" pitchFamily="34" charset="0"/>
                <a:ea typeface="Aptos" panose="020B0004020202020204" pitchFamily="34" charset="0"/>
                <a:cs typeface="Times New Roman" panose="02020603050405020304" pitchFamily="18" charset="0"/>
              </a:rPr>
              <a:t>Leaders can emphasise the importance of cultural sensitivity, equitable representation, and responsible practices in storytelling and production, </a:t>
            </a:r>
          </a:p>
          <a:p>
            <a:r>
              <a:rPr lang="en-SE" sz="1800" dirty="0">
                <a:effectLst/>
                <a:latin typeface="Aptos" panose="020B0004020202020204" pitchFamily="34" charset="0"/>
                <a:ea typeface="Aptos" panose="020B0004020202020204" pitchFamily="34" charset="0"/>
                <a:cs typeface="Times New Roman" panose="02020603050405020304" pitchFamily="18" charset="0"/>
              </a:rPr>
              <a:t>ensuring students are prepared to navigate the complexities of international collaborations.</a:t>
            </a:r>
            <a:r>
              <a:rPr lang="en-SE" dirty="0">
                <a:effectLst/>
              </a:rPr>
              <a:t> </a:t>
            </a:r>
          </a:p>
          <a:p>
            <a:endParaRPr lang="en-SE" dirty="0">
              <a:effectLst/>
            </a:endParaRPr>
          </a:p>
          <a:p>
            <a:r>
              <a:rPr lang="en-SE" dirty="0">
                <a:effectLst/>
              </a:rPr>
              <a:t>Bringing in a workshop leader for a day is a way to start the converstaions around these issues.</a:t>
            </a:r>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40</a:t>
            </a:fld>
            <a:endParaRPr lang="en-SE"/>
          </a:p>
        </p:txBody>
      </p:sp>
    </p:spTree>
    <p:extLst>
      <p:ext uri="{BB962C8B-B14F-4D97-AF65-F5344CB8AC3E}">
        <p14:creationId xmlns:p14="http://schemas.microsoft.com/office/powerpoint/2010/main" val="21520259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DA305-43F4-C743-AC83-12865D33F4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1C5D9E-5306-2ED1-35AA-6D44B7F3BE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602DF1-2574-56D1-3391-5D6838DD562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000000"/>
                </a:solidFill>
                <a:effectLst/>
                <a:latin typeface="-webkit-standard"/>
              </a:rPr>
              <a:t>All of our courses, regardless of specialization, should have sections where student skills are used to explore </a:t>
            </a:r>
            <a:r>
              <a:rPr lang="sv-SE" b="0" i="0" u="none" strike="noStrike" dirty="0" err="1">
                <a:solidFill>
                  <a:srgbClr val="000000"/>
                </a:solidFill>
                <a:effectLst/>
                <a:latin typeface="-webkit-standard"/>
              </a:rPr>
              <a:t>current</a:t>
            </a:r>
            <a:r>
              <a:rPr lang="sv-SE" b="0" i="0" u="none" strike="noStrike" dirty="0">
                <a:solidFill>
                  <a:srgbClr val="000000"/>
                </a:solidFill>
                <a:effectLst/>
                <a:latin typeface="-webkit-standard"/>
              </a:rPr>
              <a:t> social and </a:t>
            </a:r>
            <a:r>
              <a:rPr lang="sv-SE" b="0" i="0" u="none" strike="noStrike" dirty="0" err="1">
                <a:solidFill>
                  <a:srgbClr val="000000"/>
                </a:solidFill>
                <a:effectLst/>
                <a:latin typeface="-webkit-standard"/>
              </a:rPr>
              <a:t>environmental</a:t>
            </a:r>
            <a:r>
              <a:rPr lang="sv-SE" b="0" i="0" u="none" strike="noStrike" dirty="0">
                <a:solidFill>
                  <a:srgbClr val="000000"/>
                </a:solidFill>
                <a:effectLst/>
                <a:latin typeface="-webkit-standard"/>
              </a:rPr>
              <a:t> </a:t>
            </a:r>
            <a:r>
              <a:rPr lang="sv-SE" b="0" i="0" u="none" strike="noStrike" dirty="0" err="1">
                <a:solidFill>
                  <a:srgbClr val="000000"/>
                </a:solidFill>
                <a:effectLst/>
                <a:latin typeface="-webkit-standard"/>
              </a:rPr>
              <a:t>challenges</a:t>
            </a:r>
            <a:r>
              <a:rPr lang="sv-SE" b="0" i="0" u="none" strike="noStrike" dirty="0">
                <a:solidFill>
                  <a:srgbClr val="000000"/>
                </a:solidFill>
                <a:effectLst/>
                <a:latin typeface="-webkit-standard"/>
              </a:rPr>
              <a:t>.</a:t>
            </a:r>
            <a:endParaRPr lang="en-SE" dirty="0"/>
          </a:p>
          <a:p>
            <a:endParaRPr lang="en-SE" dirty="0"/>
          </a:p>
        </p:txBody>
      </p:sp>
      <p:sp>
        <p:nvSpPr>
          <p:cNvPr id="4" name="Slide Number Placeholder 3">
            <a:extLst>
              <a:ext uri="{FF2B5EF4-FFF2-40B4-BE49-F238E27FC236}">
                <a16:creationId xmlns:a16="http://schemas.microsoft.com/office/drawing/2014/main" id="{CBCBAAB1-19E2-2BAA-C74E-8F188E949E58}"/>
              </a:ext>
            </a:extLst>
          </p:cNvPr>
          <p:cNvSpPr>
            <a:spLocks noGrp="1"/>
          </p:cNvSpPr>
          <p:nvPr>
            <p:ph type="sldNum" sz="quarter" idx="5"/>
          </p:nvPr>
        </p:nvSpPr>
        <p:spPr/>
        <p:txBody>
          <a:bodyPr/>
          <a:lstStyle/>
          <a:p>
            <a:fld id="{6DEACEF3-730F-D647-AF6D-F9DB9BAF589A}" type="slidenum">
              <a:rPr lang="en-SE" smtClean="0"/>
              <a:t>41</a:t>
            </a:fld>
            <a:endParaRPr lang="en-SE"/>
          </a:p>
        </p:txBody>
      </p:sp>
    </p:spTree>
    <p:extLst>
      <p:ext uri="{BB962C8B-B14F-4D97-AF65-F5344CB8AC3E}">
        <p14:creationId xmlns:p14="http://schemas.microsoft.com/office/powerpoint/2010/main" val="32833493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sz="18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r>
              <a:rPr lang="en-SE" sz="18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Storytelling is a universal language that can transcend words, allowing students and educators to connect through shared artistic expression. </a:t>
            </a:r>
          </a:p>
          <a:p>
            <a:r>
              <a:rPr lang="en-SE" sz="18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By promoting patience, active listening, and cultural sensitivity, our programs can transform language barriers into opportunities for deeper understanding and innovation in film education.</a:t>
            </a:r>
            <a:r>
              <a:rPr lang="en-SE" dirty="0">
                <a:effectLst/>
              </a:rPr>
              <a:t> </a:t>
            </a:r>
          </a:p>
          <a:p>
            <a:endParaRPr lang="en-SE" dirty="0">
              <a:effectLst/>
            </a:endParaRPr>
          </a:p>
          <a:p>
            <a:r>
              <a:rPr lang="en-SE" dirty="0">
                <a:effectLst/>
              </a:rPr>
              <a:t>One can foresee the power of AI assisted real-time language translation. Make use of these tools to expand teacher and student exposure to and development of the relevant stories of our time.</a:t>
            </a:r>
          </a:p>
        </p:txBody>
      </p:sp>
      <p:sp>
        <p:nvSpPr>
          <p:cNvPr id="4" name="Slide Number Placeholder 3"/>
          <p:cNvSpPr>
            <a:spLocks noGrp="1"/>
          </p:cNvSpPr>
          <p:nvPr>
            <p:ph type="sldNum" sz="quarter" idx="5"/>
          </p:nvPr>
        </p:nvSpPr>
        <p:spPr/>
        <p:txBody>
          <a:bodyPr/>
          <a:lstStyle/>
          <a:p>
            <a:fld id="{6DEACEF3-730F-D647-AF6D-F9DB9BAF589A}" type="slidenum">
              <a:rPr lang="en-SE" smtClean="0"/>
              <a:t>42</a:t>
            </a:fld>
            <a:endParaRPr lang="en-SE"/>
          </a:p>
        </p:txBody>
      </p:sp>
    </p:spTree>
    <p:extLst>
      <p:ext uri="{BB962C8B-B14F-4D97-AF65-F5344CB8AC3E}">
        <p14:creationId xmlns:p14="http://schemas.microsoft.com/office/powerpoint/2010/main" val="10385784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dirty="0"/>
              <a:t>So moving beyond the discussion of how we might implement an internationalist approach in our programs,</a:t>
            </a:r>
          </a:p>
          <a:p>
            <a:r>
              <a:rPr lang="en-GB" dirty="0"/>
              <a:t>T</a:t>
            </a:r>
            <a:r>
              <a:rPr lang="en-SE" dirty="0"/>
              <a:t>he question rremains, how do we inspire our teaching teams?</a:t>
            </a:r>
          </a:p>
        </p:txBody>
      </p:sp>
      <p:sp>
        <p:nvSpPr>
          <p:cNvPr id="4" name="Slide Number Placeholder 3"/>
          <p:cNvSpPr>
            <a:spLocks noGrp="1"/>
          </p:cNvSpPr>
          <p:nvPr>
            <p:ph type="sldNum" sz="quarter" idx="5"/>
          </p:nvPr>
        </p:nvSpPr>
        <p:spPr/>
        <p:txBody>
          <a:bodyPr/>
          <a:lstStyle/>
          <a:p>
            <a:fld id="{6DEACEF3-730F-D647-AF6D-F9DB9BAF589A}" type="slidenum">
              <a:rPr lang="en-SE" smtClean="0"/>
              <a:t>44</a:t>
            </a:fld>
            <a:endParaRPr lang="en-SE"/>
          </a:p>
        </p:txBody>
      </p:sp>
    </p:spTree>
    <p:extLst>
      <p:ext uri="{BB962C8B-B14F-4D97-AF65-F5344CB8AC3E}">
        <p14:creationId xmlns:p14="http://schemas.microsoft.com/office/powerpoint/2010/main" val="19439418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i="0" u="none" strike="noStrike" dirty="0">
              <a:solidFill>
                <a:srgbClr val="000000"/>
              </a:solidFill>
              <a:effectLst/>
              <a:latin typeface="-webkit-standard"/>
            </a:endParaRPr>
          </a:p>
          <a:p>
            <a:r>
              <a:rPr lang="en-GB" b="0" i="0" u="none" strike="noStrike" dirty="0">
                <a:solidFill>
                  <a:srgbClr val="000000"/>
                </a:solidFill>
                <a:effectLst/>
                <a:latin typeface="-webkit-standard"/>
              </a:rPr>
              <a:t>Your being here today is an example of a way to grow your international awareness and presence</a:t>
            </a:r>
          </a:p>
          <a:p>
            <a:r>
              <a:rPr lang="en-GB" b="0" i="0" u="none" strike="noStrike" dirty="0">
                <a:solidFill>
                  <a:srgbClr val="000000"/>
                </a:solidFill>
                <a:effectLst/>
                <a:latin typeface="-webkit-standard"/>
              </a:rPr>
              <a:t>Demonstrate a commitment to world engagement through your own research, collaborations, and curriculum innovations. </a:t>
            </a:r>
          </a:p>
          <a:p>
            <a:endParaRPr lang="en-GB" b="0" i="0" u="none" strike="noStrike" dirty="0">
              <a:solidFill>
                <a:srgbClr val="000000"/>
              </a:solidFill>
              <a:effectLst/>
              <a:latin typeface="-webkit-standard"/>
            </a:endParaRPr>
          </a:p>
        </p:txBody>
      </p:sp>
      <p:sp>
        <p:nvSpPr>
          <p:cNvPr id="4" name="Slide Number Placeholder 3"/>
          <p:cNvSpPr>
            <a:spLocks noGrp="1"/>
          </p:cNvSpPr>
          <p:nvPr>
            <p:ph type="sldNum" sz="quarter" idx="5"/>
          </p:nvPr>
        </p:nvSpPr>
        <p:spPr/>
        <p:txBody>
          <a:bodyPr/>
          <a:lstStyle/>
          <a:p>
            <a:fld id="{6DEACEF3-730F-D647-AF6D-F9DB9BAF589A}" type="slidenum">
              <a:rPr lang="en-SE" smtClean="0"/>
              <a:t>45</a:t>
            </a:fld>
            <a:endParaRPr lang="en-SE"/>
          </a:p>
        </p:txBody>
      </p:sp>
    </p:spTree>
    <p:extLst>
      <p:ext uri="{BB962C8B-B14F-4D97-AF65-F5344CB8AC3E}">
        <p14:creationId xmlns:p14="http://schemas.microsoft.com/office/powerpoint/2010/main" val="29296621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000000"/>
                </a:solidFill>
                <a:effectLst/>
                <a:latin typeface="-webkit-standard"/>
              </a:rPr>
              <a:t>Show how the global film and media landscape requires students to be internationally competent. </a:t>
            </a:r>
          </a:p>
          <a:p>
            <a:r>
              <a:rPr lang="en-GB" b="0" i="0" u="none" strike="noStrike" dirty="0">
                <a:solidFill>
                  <a:srgbClr val="000000"/>
                </a:solidFill>
                <a:effectLst/>
                <a:latin typeface="-webkit-standard"/>
              </a:rPr>
              <a:t>Bringing in guest speakers, alumni, or industry professionals with international experience who can illustrate the career advantages of global engagement. </a:t>
            </a:r>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46</a:t>
            </a:fld>
            <a:endParaRPr lang="en-SE"/>
          </a:p>
        </p:txBody>
      </p:sp>
    </p:spTree>
    <p:extLst>
      <p:ext uri="{BB962C8B-B14F-4D97-AF65-F5344CB8AC3E}">
        <p14:creationId xmlns:p14="http://schemas.microsoft.com/office/powerpoint/2010/main" val="7347980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000000"/>
                </a:solidFill>
                <a:effectLst/>
                <a:latin typeface="-webkit-standard"/>
              </a:rPr>
              <a:t>In addition to encouraging teachers to engage internationally,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000000"/>
                </a:solidFill>
                <a:effectLst/>
                <a:latin typeface="-webkit-standard"/>
              </a:rPr>
              <a:t>Bring in guest speakers, alumni, or industry professionals with international experience who can illustrate the career advantages of global engagement. </a:t>
            </a:r>
          </a:p>
          <a:p>
            <a:endParaRPr lang="en-GB" b="0" i="0" u="none" strike="noStrike" dirty="0">
              <a:solidFill>
                <a:srgbClr val="000000"/>
              </a:solidFill>
              <a:effectLst/>
              <a:latin typeface="-webkit-standard"/>
            </a:endParaRPr>
          </a:p>
          <a:p>
            <a:endParaRPr lang="en-SE" dirty="0"/>
          </a:p>
          <a:p>
            <a:r>
              <a:rPr lang="en-SE" dirty="0"/>
              <a:t>Use that Erasmus funding!</a:t>
            </a:r>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47</a:t>
            </a:fld>
            <a:endParaRPr lang="en-SE"/>
          </a:p>
        </p:txBody>
      </p:sp>
    </p:spTree>
    <p:extLst>
      <p:ext uri="{BB962C8B-B14F-4D97-AF65-F5344CB8AC3E}">
        <p14:creationId xmlns:p14="http://schemas.microsoft.com/office/powerpoint/2010/main" val="29835128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E" dirty="0"/>
              <a:t>In December, 2024, as part of the course, Introduction to AI tools in Media Production, 10 teachers from the Nordic/Baltic region were invited to Stockholm to participate in a 5 day workshop focusing on AI tools in the classroom. This workshop was organized and funded through our NordFilm network of schools.</a:t>
            </a:r>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48</a:t>
            </a:fld>
            <a:endParaRPr lang="en-SE"/>
          </a:p>
        </p:txBody>
      </p:sp>
    </p:spTree>
    <p:extLst>
      <p:ext uri="{BB962C8B-B14F-4D97-AF65-F5344CB8AC3E}">
        <p14:creationId xmlns:p14="http://schemas.microsoft.com/office/powerpoint/2010/main" val="36763238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000000"/>
                </a:solidFill>
                <a:effectLst/>
                <a:latin typeface="-webkit-standard"/>
              </a:rPr>
              <a:t>Here’s a simple one</a:t>
            </a:r>
          </a:p>
          <a:p>
            <a:r>
              <a:rPr lang="en-GB" b="0" i="0" u="none" strike="noStrike" dirty="0">
                <a:solidFill>
                  <a:srgbClr val="000000"/>
                </a:solidFill>
                <a:effectLst/>
                <a:latin typeface="-webkit-standard"/>
              </a:rPr>
              <a:t>Promote diversity by attracting international talent, enriching the educational environment for all.</a:t>
            </a:r>
          </a:p>
          <a:p>
            <a:endParaRPr lang="en-SE" dirty="0"/>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49</a:t>
            </a:fld>
            <a:endParaRPr lang="en-SE"/>
          </a:p>
        </p:txBody>
      </p:sp>
    </p:spTree>
    <p:extLst>
      <p:ext uri="{BB962C8B-B14F-4D97-AF65-F5344CB8AC3E}">
        <p14:creationId xmlns:p14="http://schemas.microsoft.com/office/powerpoint/2010/main" val="18565640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Encourage the smallest of steps.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Expect </a:t>
            </a:r>
            <a:r>
              <a:rPr lang="en-GB" b="0" dirty="0"/>
              <a:t>teacher’s to try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And to trial and to error and to </a:t>
            </a:r>
            <a:r>
              <a:rPr lang="en-GB" b="0" dirty="0" err="1"/>
              <a:t>retryal</a:t>
            </a: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SE" dirty="0"/>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50</a:t>
            </a:fld>
            <a:endParaRPr lang="en-SE"/>
          </a:p>
        </p:txBody>
      </p:sp>
    </p:spTree>
    <p:extLst>
      <p:ext uri="{BB962C8B-B14F-4D97-AF65-F5344CB8AC3E}">
        <p14:creationId xmlns:p14="http://schemas.microsoft.com/office/powerpoint/2010/main" val="31185345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000000"/>
                </a:solidFill>
                <a:effectLst/>
                <a:latin typeface="-webkit-standard"/>
              </a:rPr>
              <a:t>Provide consistent updates, host discussions, workshops, and brainstorming sessions where faculty can explore and co-develop internationalisation strategies tailored to their teaching and research.</a:t>
            </a:r>
          </a:p>
          <a:p>
            <a:endParaRPr lang="en-GB" b="0" i="0" u="none" strike="noStrike" dirty="0">
              <a:solidFill>
                <a:srgbClr val="000000"/>
              </a:solidFill>
              <a:effectLst/>
              <a:latin typeface="-webkit-standard"/>
            </a:endParaRPr>
          </a:p>
          <a:p>
            <a:endParaRPr lang="en-SE" dirty="0"/>
          </a:p>
          <a:p>
            <a:endParaRPr lang="en-SE" dirty="0"/>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51</a:t>
            </a:fld>
            <a:endParaRPr lang="en-SE"/>
          </a:p>
        </p:txBody>
      </p:sp>
    </p:spTree>
    <p:extLst>
      <p:ext uri="{BB962C8B-B14F-4D97-AF65-F5344CB8AC3E}">
        <p14:creationId xmlns:p14="http://schemas.microsoft.com/office/powerpoint/2010/main" val="33715166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chemeClr val="tx1">
                    <a:alpha val="80000"/>
                  </a:schemeClr>
                </a:solidFill>
              </a:rPr>
              <a:t>Let’s pull our heads out of the sand — and help others to lift their heads </a:t>
            </a:r>
          </a:p>
          <a:p>
            <a:endParaRPr lang="en-GB" sz="1200" dirty="0">
              <a:solidFill>
                <a:schemeClr val="tx1">
                  <a:alpha val="80000"/>
                </a:schemeClr>
              </a:solidFill>
            </a:endParaRPr>
          </a:p>
          <a:p>
            <a:r>
              <a:rPr lang="en-GB" sz="1200" dirty="0">
                <a:solidFill>
                  <a:schemeClr val="tx1">
                    <a:alpha val="80000"/>
                  </a:schemeClr>
                </a:solidFill>
              </a:rPr>
              <a:t>and look outward together.</a:t>
            </a:r>
          </a:p>
          <a:p>
            <a:endParaRPr lang="en-GB" sz="1200" dirty="0">
              <a:solidFill>
                <a:schemeClr val="tx1">
                  <a:alpha val="80000"/>
                </a:schemeClr>
              </a:solidFill>
            </a:endParaRPr>
          </a:p>
          <a:p>
            <a:r>
              <a:rPr lang="en-GB" sz="1200" dirty="0">
                <a:solidFill>
                  <a:schemeClr val="tx1">
                    <a:alpha val="80000"/>
                  </a:schemeClr>
                </a:solidFill>
              </a:rPr>
              <a:t>Let’s lead the change for a globally engaged film/media education at our home institutions</a:t>
            </a:r>
          </a:p>
          <a:p>
            <a:endParaRPr lang="en-SE" dirty="0"/>
          </a:p>
          <a:p>
            <a:pPr marL="0" marR="0" lvl="0" indent="0" algn="l" defTabSz="914400" rtl="0" eaLnBrk="1" fontAlgn="auto" latinLnBrk="0" hangingPunct="1">
              <a:lnSpc>
                <a:spcPct val="100000"/>
              </a:lnSpc>
              <a:spcBef>
                <a:spcPts val="0"/>
              </a:spcBef>
              <a:spcAft>
                <a:spcPts val="0"/>
              </a:spcAft>
              <a:buClrTx/>
              <a:buSzTx/>
              <a:buFontTx/>
              <a:buNone/>
              <a:tabLst/>
              <a:defRPr/>
            </a:pPr>
            <a:r>
              <a:rPr lang="en-SE" sz="1200" dirty="0"/>
              <a:t>Engage with your fellow educators while you are here</a:t>
            </a:r>
          </a:p>
          <a:p>
            <a:pPr marL="0" marR="0" lvl="0" indent="0" algn="l" defTabSz="914400" rtl="0" eaLnBrk="1" fontAlgn="auto" latinLnBrk="0" hangingPunct="1">
              <a:lnSpc>
                <a:spcPct val="100000"/>
              </a:lnSpc>
              <a:spcBef>
                <a:spcPts val="0"/>
              </a:spcBef>
              <a:spcAft>
                <a:spcPts val="0"/>
              </a:spcAft>
              <a:buClrTx/>
              <a:buSzTx/>
              <a:buFontTx/>
              <a:buNone/>
              <a:tabLst/>
              <a:defRPr/>
            </a:pPr>
            <a:r>
              <a:rPr lang="en-SE" sz="1200" dirty="0"/>
              <a:t>Begin the dialogue toward a possible future workshop exchange, a visiting seminar, a CILECT pilot project, or across time zones in the online classroom.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SE" sz="1200" dirty="0"/>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52</a:t>
            </a:fld>
            <a:endParaRPr lang="en-SE"/>
          </a:p>
        </p:txBody>
      </p:sp>
    </p:spTree>
    <p:extLst>
      <p:ext uri="{BB962C8B-B14F-4D97-AF65-F5344CB8AC3E}">
        <p14:creationId xmlns:p14="http://schemas.microsoft.com/office/powerpoint/2010/main" val="12626690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dirty="0"/>
              <a:t>And I would leave you with these two quotes from education researcher, David T. Hansen</a:t>
            </a:r>
          </a:p>
          <a:p>
            <a:endParaRPr lang="en-SE" dirty="0"/>
          </a:p>
          <a:p>
            <a:pPr marL="0" marR="0" lvl="0" indent="0" algn="l" defTabSz="914400" rtl="0" eaLnBrk="1" fontAlgn="auto" latinLnBrk="0" hangingPunct="1">
              <a:lnSpc>
                <a:spcPct val="100000"/>
              </a:lnSpc>
              <a:spcBef>
                <a:spcPts val="0"/>
              </a:spcBef>
              <a:spcAft>
                <a:spcPts val="0"/>
              </a:spcAft>
              <a:buClrTx/>
              <a:buSzTx/>
              <a:buFontTx/>
              <a:buNone/>
              <a:tabLst/>
              <a:defRPr/>
            </a:pPr>
            <a:r>
              <a:rPr lang="en-SE" sz="1200" dirty="0"/>
              <a:t>“You, teacher, dwell at the crossroads of people, places, institutions, and more. </a:t>
            </a:r>
          </a:p>
          <a:p>
            <a:pPr marL="0" marR="0" lvl="0" indent="0" algn="l" defTabSz="914400" rtl="0" eaLnBrk="1" fontAlgn="auto" latinLnBrk="0" hangingPunct="1">
              <a:lnSpc>
                <a:spcPct val="100000"/>
              </a:lnSpc>
              <a:spcBef>
                <a:spcPts val="0"/>
              </a:spcBef>
              <a:spcAft>
                <a:spcPts val="0"/>
              </a:spcAft>
              <a:buClrTx/>
              <a:buSzTx/>
              <a:buFontTx/>
              <a:buNone/>
              <a:tabLst/>
              <a:defRPr/>
            </a:pPr>
            <a:r>
              <a:rPr lang="en-SE" sz="1200" dirty="0"/>
              <a:t>There are no perfect boundaires there that rule out the manifold expressions of human nature – </a:t>
            </a:r>
          </a:p>
          <a:p>
            <a:pPr marL="0" marR="0" lvl="0" indent="0" algn="l" defTabSz="914400" rtl="0" eaLnBrk="1" fontAlgn="auto" latinLnBrk="0" hangingPunct="1">
              <a:lnSpc>
                <a:spcPct val="100000"/>
              </a:lnSpc>
              <a:spcBef>
                <a:spcPts val="0"/>
              </a:spcBef>
              <a:spcAft>
                <a:spcPts val="0"/>
              </a:spcAft>
              <a:buClrTx/>
              <a:buSzTx/>
              <a:buFontTx/>
              <a:buNone/>
              <a:tabLst/>
              <a:defRPr/>
            </a:pPr>
            <a:r>
              <a:rPr lang="en-SE" sz="1200" dirty="0"/>
              <a:t>remembering, too, that-that very nature is ever-changing in ways nobody can mark or calculate, since we are all too close to see it”.</a:t>
            </a:r>
          </a:p>
          <a:p>
            <a:endParaRPr lang="en-SE" dirty="0"/>
          </a:p>
        </p:txBody>
      </p:sp>
      <p:sp>
        <p:nvSpPr>
          <p:cNvPr id="4" name="Slide Number Placeholder 3"/>
          <p:cNvSpPr>
            <a:spLocks noGrp="1"/>
          </p:cNvSpPr>
          <p:nvPr>
            <p:ph type="sldNum" sz="quarter" idx="5"/>
          </p:nvPr>
        </p:nvSpPr>
        <p:spPr/>
        <p:txBody>
          <a:bodyPr/>
          <a:lstStyle/>
          <a:p>
            <a:fld id="{6DEACEF3-730F-D647-AF6D-F9DB9BAF589A}" type="slidenum">
              <a:rPr lang="en-SE" smtClean="0"/>
              <a:t>53</a:t>
            </a:fld>
            <a:endParaRPr lang="en-SE"/>
          </a:p>
        </p:txBody>
      </p:sp>
    </p:spTree>
    <p:extLst>
      <p:ext uri="{BB962C8B-B14F-4D97-AF65-F5344CB8AC3E}">
        <p14:creationId xmlns:p14="http://schemas.microsoft.com/office/powerpoint/2010/main" val="32003170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a:t>And a final reminder, </a:t>
            </a:r>
            <a:r>
              <a:rPr lang="en-SE" dirty="0"/>
              <a:t>as it relates to this symposium itself, and to any and all efforts to introduce your students, teachers, and staff to develop a fuller understanding of the wider world we live in.</a:t>
            </a:r>
          </a:p>
          <a:p>
            <a:endParaRPr lang="en-SE" dirty="0"/>
          </a:p>
          <a:p>
            <a:pPr marL="0" marR="0" lvl="0" indent="0" algn="l" defTabSz="914400" rtl="0" eaLnBrk="1" fontAlgn="auto" latinLnBrk="0" hangingPunct="1">
              <a:lnSpc>
                <a:spcPct val="100000"/>
              </a:lnSpc>
              <a:spcBef>
                <a:spcPts val="0"/>
              </a:spcBef>
              <a:spcAft>
                <a:spcPts val="0"/>
              </a:spcAft>
              <a:buClrTx/>
              <a:buSzTx/>
              <a:buFontTx/>
              <a:buNone/>
              <a:tabLst/>
              <a:defRPr/>
            </a:pPr>
            <a:r>
              <a:rPr lang="en-SE" sz="1200" dirty="0"/>
              <a:t>“Socialization makes it possible to be critical in the first place …”</a:t>
            </a:r>
          </a:p>
        </p:txBody>
      </p:sp>
      <p:sp>
        <p:nvSpPr>
          <p:cNvPr id="4" name="Slide Number Placeholder 3"/>
          <p:cNvSpPr>
            <a:spLocks noGrp="1"/>
          </p:cNvSpPr>
          <p:nvPr>
            <p:ph type="sldNum" sz="quarter" idx="5"/>
          </p:nvPr>
        </p:nvSpPr>
        <p:spPr/>
        <p:txBody>
          <a:bodyPr/>
          <a:lstStyle/>
          <a:p>
            <a:fld id="{6DEACEF3-730F-D647-AF6D-F9DB9BAF589A}" type="slidenum">
              <a:rPr lang="en-SE" smtClean="0"/>
              <a:t>54</a:t>
            </a:fld>
            <a:endParaRPr lang="en-SE"/>
          </a:p>
        </p:txBody>
      </p:sp>
    </p:spTree>
    <p:extLst>
      <p:ext uri="{BB962C8B-B14F-4D97-AF65-F5344CB8AC3E}">
        <p14:creationId xmlns:p14="http://schemas.microsoft.com/office/powerpoint/2010/main" val="893052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F6AFA-1081-FCFA-DD03-33BE9912287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SE"/>
          </a:p>
        </p:txBody>
      </p:sp>
      <p:sp>
        <p:nvSpPr>
          <p:cNvPr id="3" name="Subtitle 2">
            <a:extLst>
              <a:ext uri="{FF2B5EF4-FFF2-40B4-BE49-F238E27FC236}">
                <a16:creationId xmlns:a16="http://schemas.microsoft.com/office/drawing/2014/main" id="{CADF5015-167A-07E9-45BA-A26FB4D563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SE"/>
          </a:p>
        </p:txBody>
      </p:sp>
      <p:sp>
        <p:nvSpPr>
          <p:cNvPr id="4" name="Date Placeholder 3">
            <a:extLst>
              <a:ext uri="{FF2B5EF4-FFF2-40B4-BE49-F238E27FC236}">
                <a16:creationId xmlns:a16="http://schemas.microsoft.com/office/drawing/2014/main" id="{1724A1DF-513A-45F7-1971-0BC041E0A28B}"/>
              </a:ext>
            </a:extLst>
          </p:cNvPr>
          <p:cNvSpPr>
            <a:spLocks noGrp="1"/>
          </p:cNvSpPr>
          <p:nvPr>
            <p:ph type="dt" sz="half" idx="10"/>
          </p:nvPr>
        </p:nvSpPr>
        <p:spPr/>
        <p:txBody>
          <a:bodyPr/>
          <a:lstStyle/>
          <a:p>
            <a:fld id="{A1B3AFC4-5A64-D040-9C3C-F36CB93BA3CF}" type="datetimeFigureOut">
              <a:rPr lang="en-SE" smtClean="0"/>
              <a:t>2025-04-23</a:t>
            </a:fld>
            <a:endParaRPr lang="en-SE"/>
          </a:p>
        </p:txBody>
      </p:sp>
      <p:sp>
        <p:nvSpPr>
          <p:cNvPr id="5" name="Footer Placeholder 4">
            <a:extLst>
              <a:ext uri="{FF2B5EF4-FFF2-40B4-BE49-F238E27FC236}">
                <a16:creationId xmlns:a16="http://schemas.microsoft.com/office/drawing/2014/main" id="{7495F821-ECEB-3032-5B3F-C65F78A85DE8}"/>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7810CDBD-1746-344F-D18F-72566ABFCB17}"/>
              </a:ext>
            </a:extLst>
          </p:cNvPr>
          <p:cNvSpPr>
            <a:spLocks noGrp="1"/>
          </p:cNvSpPr>
          <p:nvPr>
            <p:ph type="sldNum" sz="quarter" idx="12"/>
          </p:nvPr>
        </p:nvSpPr>
        <p:spPr/>
        <p:txBody>
          <a:bodyPr/>
          <a:lstStyle/>
          <a:p>
            <a:fld id="{488CCDD0-1DE2-A24F-B4E1-F20EA3EBEED0}" type="slidenum">
              <a:rPr lang="en-SE" smtClean="0"/>
              <a:t>‹#›</a:t>
            </a:fld>
            <a:endParaRPr lang="en-SE"/>
          </a:p>
        </p:txBody>
      </p:sp>
    </p:spTree>
    <p:extLst>
      <p:ext uri="{BB962C8B-B14F-4D97-AF65-F5344CB8AC3E}">
        <p14:creationId xmlns:p14="http://schemas.microsoft.com/office/powerpoint/2010/main" val="1444049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D4F38-0A92-4DEE-88F4-66134AF04512}"/>
              </a:ext>
            </a:extLst>
          </p:cNvPr>
          <p:cNvSpPr>
            <a:spLocks noGrp="1"/>
          </p:cNvSpPr>
          <p:nvPr>
            <p:ph type="title"/>
          </p:nvPr>
        </p:nvSpPr>
        <p:spPr/>
        <p:txBody>
          <a:bodyPr/>
          <a:lstStyle/>
          <a:p>
            <a:r>
              <a:rPr lang="en-GB"/>
              <a:t>Click to edit Master title style</a:t>
            </a:r>
            <a:endParaRPr lang="en-SE"/>
          </a:p>
        </p:txBody>
      </p:sp>
      <p:sp>
        <p:nvSpPr>
          <p:cNvPr id="3" name="Content Placeholder 2">
            <a:extLst>
              <a:ext uri="{FF2B5EF4-FFF2-40B4-BE49-F238E27FC236}">
                <a16:creationId xmlns:a16="http://schemas.microsoft.com/office/drawing/2014/main" id="{E136B3C4-8B68-5CCD-BE97-59DC5D4C0FB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Date Placeholder 3">
            <a:extLst>
              <a:ext uri="{FF2B5EF4-FFF2-40B4-BE49-F238E27FC236}">
                <a16:creationId xmlns:a16="http://schemas.microsoft.com/office/drawing/2014/main" id="{91785E32-EF3A-E106-D933-E23773286DA9}"/>
              </a:ext>
            </a:extLst>
          </p:cNvPr>
          <p:cNvSpPr>
            <a:spLocks noGrp="1"/>
          </p:cNvSpPr>
          <p:nvPr>
            <p:ph type="dt" sz="half" idx="10"/>
          </p:nvPr>
        </p:nvSpPr>
        <p:spPr/>
        <p:txBody>
          <a:bodyPr/>
          <a:lstStyle/>
          <a:p>
            <a:fld id="{A1B3AFC4-5A64-D040-9C3C-F36CB93BA3CF}" type="datetimeFigureOut">
              <a:rPr lang="en-SE" smtClean="0"/>
              <a:t>2025-04-23</a:t>
            </a:fld>
            <a:endParaRPr lang="en-SE"/>
          </a:p>
        </p:txBody>
      </p:sp>
      <p:sp>
        <p:nvSpPr>
          <p:cNvPr id="5" name="Footer Placeholder 4">
            <a:extLst>
              <a:ext uri="{FF2B5EF4-FFF2-40B4-BE49-F238E27FC236}">
                <a16:creationId xmlns:a16="http://schemas.microsoft.com/office/drawing/2014/main" id="{2D3A7B2F-96DE-C6D7-B9D0-927A711FB0E0}"/>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E99634EF-9A4A-C35E-A20F-41A1E2727A2F}"/>
              </a:ext>
            </a:extLst>
          </p:cNvPr>
          <p:cNvSpPr>
            <a:spLocks noGrp="1"/>
          </p:cNvSpPr>
          <p:nvPr>
            <p:ph type="sldNum" sz="quarter" idx="12"/>
          </p:nvPr>
        </p:nvSpPr>
        <p:spPr/>
        <p:txBody>
          <a:bodyPr/>
          <a:lstStyle/>
          <a:p>
            <a:fld id="{488CCDD0-1DE2-A24F-B4E1-F20EA3EBEED0}" type="slidenum">
              <a:rPr lang="en-SE" smtClean="0"/>
              <a:t>‹#›</a:t>
            </a:fld>
            <a:endParaRPr lang="en-SE"/>
          </a:p>
        </p:txBody>
      </p:sp>
    </p:spTree>
    <p:extLst>
      <p:ext uri="{BB962C8B-B14F-4D97-AF65-F5344CB8AC3E}">
        <p14:creationId xmlns:p14="http://schemas.microsoft.com/office/powerpoint/2010/main" val="145633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49B8B-5A42-92F0-913D-4287BE9F2FB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SE"/>
          </a:p>
        </p:txBody>
      </p:sp>
      <p:sp>
        <p:nvSpPr>
          <p:cNvPr id="3" name="Text Placeholder 2">
            <a:extLst>
              <a:ext uri="{FF2B5EF4-FFF2-40B4-BE49-F238E27FC236}">
                <a16:creationId xmlns:a16="http://schemas.microsoft.com/office/drawing/2014/main" id="{9452441B-EB43-862F-B457-8CC245B38E5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2A3D731-1095-4854-6F58-C32565431543}"/>
              </a:ext>
            </a:extLst>
          </p:cNvPr>
          <p:cNvSpPr>
            <a:spLocks noGrp="1"/>
          </p:cNvSpPr>
          <p:nvPr>
            <p:ph type="dt" sz="half" idx="10"/>
          </p:nvPr>
        </p:nvSpPr>
        <p:spPr/>
        <p:txBody>
          <a:bodyPr/>
          <a:lstStyle/>
          <a:p>
            <a:fld id="{A1B3AFC4-5A64-D040-9C3C-F36CB93BA3CF}" type="datetimeFigureOut">
              <a:rPr lang="en-SE" smtClean="0"/>
              <a:t>2025-04-23</a:t>
            </a:fld>
            <a:endParaRPr lang="en-SE"/>
          </a:p>
        </p:txBody>
      </p:sp>
      <p:sp>
        <p:nvSpPr>
          <p:cNvPr id="5" name="Footer Placeholder 4">
            <a:extLst>
              <a:ext uri="{FF2B5EF4-FFF2-40B4-BE49-F238E27FC236}">
                <a16:creationId xmlns:a16="http://schemas.microsoft.com/office/drawing/2014/main" id="{4667DCB6-43D1-701F-2CE0-E094B5394349}"/>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C769786F-2AB9-3EC7-5E23-5F83DE32F316}"/>
              </a:ext>
            </a:extLst>
          </p:cNvPr>
          <p:cNvSpPr>
            <a:spLocks noGrp="1"/>
          </p:cNvSpPr>
          <p:nvPr>
            <p:ph type="sldNum" sz="quarter" idx="12"/>
          </p:nvPr>
        </p:nvSpPr>
        <p:spPr/>
        <p:txBody>
          <a:bodyPr/>
          <a:lstStyle/>
          <a:p>
            <a:fld id="{488CCDD0-1DE2-A24F-B4E1-F20EA3EBEED0}" type="slidenum">
              <a:rPr lang="en-SE" smtClean="0"/>
              <a:t>‹#›</a:t>
            </a:fld>
            <a:endParaRPr lang="en-SE"/>
          </a:p>
        </p:txBody>
      </p:sp>
    </p:spTree>
    <p:extLst>
      <p:ext uri="{BB962C8B-B14F-4D97-AF65-F5344CB8AC3E}">
        <p14:creationId xmlns:p14="http://schemas.microsoft.com/office/powerpoint/2010/main" val="1473983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6BC97-3D76-7963-B781-92B5CFA1710E}"/>
              </a:ext>
            </a:extLst>
          </p:cNvPr>
          <p:cNvSpPr>
            <a:spLocks noGrp="1"/>
          </p:cNvSpPr>
          <p:nvPr>
            <p:ph type="title"/>
          </p:nvPr>
        </p:nvSpPr>
        <p:spPr/>
        <p:txBody>
          <a:bodyPr/>
          <a:lstStyle/>
          <a:p>
            <a:r>
              <a:rPr lang="en-GB"/>
              <a:t>Click to edit Master title style</a:t>
            </a:r>
            <a:endParaRPr lang="en-SE"/>
          </a:p>
        </p:txBody>
      </p:sp>
      <p:sp>
        <p:nvSpPr>
          <p:cNvPr id="3" name="Content Placeholder 2">
            <a:extLst>
              <a:ext uri="{FF2B5EF4-FFF2-40B4-BE49-F238E27FC236}">
                <a16:creationId xmlns:a16="http://schemas.microsoft.com/office/drawing/2014/main" id="{6FE85714-303E-FCB3-EF1A-CB49CAF0CE4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Content Placeholder 3">
            <a:extLst>
              <a:ext uri="{FF2B5EF4-FFF2-40B4-BE49-F238E27FC236}">
                <a16:creationId xmlns:a16="http://schemas.microsoft.com/office/drawing/2014/main" id="{5070CDA6-56A0-6D5E-3373-FA0C1A03F0F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5" name="Date Placeholder 4">
            <a:extLst>
              <a:ext uri="{FF2B5EF4-FFF2-40B4-BE49-F238E27FC236}">
                <a16:creationId xmlns:a16="http://schemas.microsoft.com/office/drawing/2014/main" id="{B617B1A2-32DF-28EC-E0C1-2A8BFD7CC431}"/>
              </a:ext>
            </a:extLst>
          </p:cNvPr>
          <p:cNvSpPr>
            <a:spLocks noGrp="1"/>
          </p:cNvSpPr>
          <p:nvPr>
            <p:ph type="dt" sz="half" idx="10"/>
          </p:nvPr>
        </p:nvSpPr>
        <p:spPr/>
        <p:txBody>
          <a:bodyPr/>
          <a:lstStyle/>
          <a:p>
            <a:fld id="{A1B3AFC4-5A64-D040-9C3C-F36CB93BA3CF}" type="datetimeFigureOut">
              <a:rPr lang="en-SE" smtClean="0"/>
              <a:t>2025-04-23</a:t>
            </a:fld>
            <a:endParaRPr lang="en-SE"/>
          </a:p>
        </p:txBody>
      </p:sp>
      <p:sp>
        <p:nvSpPr>
          <p:cNvPr id="6" name="Footer Placeholder 5">
            <a:extLst>
              <a:ext uri="{FF2B5EF4-FFF2-40B4-BE49-F238E27FC236}">
                <a16:creationId xmlns:a16="http://schemas.microsoft.com/office/drawing/2014/main" id="{26B13549-577F-858C-0696-EF9A183A244F}"/>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ABE93458-777A-F3CF-7A90-E2D305B91562}"/>
              </a:ext>
            </a:extLst>
          </p:cNvPr>
          <p:cNvSpPr>
            <a:spLocks noGrp="1"/>
          </p:cNvSpPr>
          <p:nvPr>
            <p:ph type="sldNum" sz="quarter" idx="12"/>
          </p:nvPr>
        </p:nvSpPr>
        <p:spPr/>
        <p:txBody>
          <a:bodyPr/>
          <a:lstStyle/>
          <a:p>
            <a:fld id="{488CCDD0-1DE2-A24F-B4E1-F20EA3EBEED0}" type="slidenum">
              <a:rPr lang="en-SE" smtClean="0"/>
              <a:t>‹#›</a:t>
            </a:fld>
            <a:endParaRPr lang="en-SE"/>
          </a:p>
        </p:txBody>
      </p:sp>
    </p:spTree>
    <p:extLst>
      <p:ext uri="{BB962C8B-B14F-4D97-AF65-F5344CB8AC3E}">
        <p14:creationId xmlns:p14="http://schemas.microsoft.com/office/powerpoint/2010/main" val="1779380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5CFB9-09AA-B754-0FD6-EF2DCFBE59B3}"/>
              </a:ext>
            </a:extLst>
          </p:cNvPr>
          <p:cNvSpPr>
            <a:spLocks noGrp="1"/>
          </p:cNvSpPr>
          <p:nvPr>
            <p:ph type="title"/>
          </p:nvPr>
        </p:nvSpPr>
        <p:spPr>
          <a:xfrm>
            <a:off x="839788" y="365125"/>
            <a:ext cx="10515600" cy="1325563"/>
          </a:xfrm>
        </p:spPr>
        <p:txBody>
          <a:bodyPr/>
          <a:lstStyle/>
          <a:p>
            <a:r>
              <a:rPr lang="en-GB"/>
              <a:t>Click to edit Master title style</a:t>
            </a:r>
            <a:endParaRPr lang="en-SE"/>
          </a:p>
        </p:txBody>
      </p:sp>
      <p:sp>
        <p:nvSpPr>
          <p:cNvPr id="3" name="Text Placeholder 2">
            <a:extLst>
              <a:ext uri="{FF2B5EF4-FFF2-40B4-BE49-F238E27FC236}">
                <a16:creationId xmlns:a16="http://schemas.microsoft.com/office/drawing/2014/main" id="{8B1F60FA-9FB0-E2E6-108A-3BF58A2671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7CDF084-30B0-D274-4DE8-D96BF1F754D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5" name="Text Placeholder 4">
            <a:extLst>
              <a:ext uri="{FF2B5EF4-FFF2-40B4-BE49-F238E27FC236}">
                <a16:creationId xmlns:a16="http://schemas.microsoft.com/office/drawing/2014/main" id="{FAE95D10-7E59-BEC0-DE48-3775152C9D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1069101-FB13-41BF-ECB9-A0C4ADAFAE0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7" name="Date Placeholder 6">
            <a:extLst>
              <a:ext uri="{FF2B5EF4-FFF2-40B4-BE49-F238E27FC236}">
                <a16:creationId xmlns:a16="http://schemas.microsoft.com/office/drawing/2014/main" id="{5E9B7036-29E7-6985-76C6-8532D1DDFF33}"/>
              </a:ext>
            </a:extLst>
          </p:cNvPr>
          <p:cNvSpPr>
            <a:spLocks noGrp="1"/>
          </p:cNvSpPr>
          <p:nvPr>
            <p:ph type="dt" sz="half" idx="10"/>
          </p:nvPr>
        </p:nvSpPr>
        <p:spPr/>
        <p:txBody>
          <a:bodyPr/>
          <a:lstStyle/>
          <a:p>
            <a:fld id="{A1B3AFC4-5A64-D040-9C3C-F36CB93BA3CF}" type="datetimeFigureOut">
              <a:rPr lang="en-SE" smtClean="0"/>
              <a:t>2025-04-23</a:t>
            </a:fld>
            <a:endParaRPr lang="en-SE"/>
          </a:p>
        </p:txBody>
      </p:sp>
      <p:sp>
        <p:nvSpPr>
          <p:cNvPr id="8" name="Footer Placeholder 7">
            <a:extLst>
              <a:ext uri="{FF2B5EF4-FFF2-40B4-BE49-F238E27FC236}">
                <a16:creationId xmlns:a16="http://schemas.microsoft.com/office/drawing/2014/main" id="{C7713CE4-1C53-E95D-C15A-899B8C6A62E2}"/>
              </a:ext>
            </a:extLst>
          </p:cNvPr>
          <p:cNvSpPr>
            <a:spLocks noGrp="1"/>
          </p:cNvSpPr>
          <p:nvPr>
            <p:ph type="ftr" sz="quarter" idx="11"/>
          </p:nvPr>
        </p:nvSpPr>
        <p:spPr/>
        <p:txBody>
          <a:bodyPr/>
          <a:lstStyle/>
          <a:p>
            <a:endParaRPr lang="en-SE"/>
          </a:p>
        </p:txBody>
      </p:sp>
      <p:sp>
        <p:nvSpPr>
          <p:cNvPr id="9" name="Slide Number Placeholder 8">
            <a:extLst>
              <a:ext uri="{FF2B5EF4-FFF2-40B4-BE49-F238E27FC236}">
                <a16:creationId xmlns:a16="http://schemas.microsoft.com/office/drawing/2014/main" id="{63E15E70-0C47-17BA-5082-BA30A3583BB2}"/>
              </a:ext>
            </a:extLst>
          </p:cNvPr>
          <p:cNvSpPr>
            <a:spLocks noGrp="1"/>
          </p:cNvSpPr>
          <p:nvPr>
            <p:ph type="sldNum" sz="quarter" idx="12"/>
          </p:nvPr>
        </p:nvSpPr>
        <p:spPr/>
        <p:txBody>
          <a:bodyPr/>
          <a:lstStyle/>
          <a:p>
            <a:fld id="{488CCDD0-1DE2-A24F-B4E1-F20EA3EBEED0}" type="slidenum">
              <a:rPr lang="en-SE" smtClean="0"/>
              <a:t>‹#›</a:t>
            </a:fld>
            <a:endParaRPr lang="en-SE"/>
          </a:p>
        </p:txBody>
      </p:sp>
    </p:spTree>
    <p:extLst>
      <p:ext uri="{BB962C8B-B14F-4D97-AF65-F5344CB8AC3E}">
        <p14:creationId xmlns:p14="http://schemas.microsoft.com/office/powerpoint/2010/main" val="1018386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A2A45-E2DE-5DA4-ACB3-A133EDD106BA}"/>
              </a:ext>
            </a:extLst>
          </p:cNvPr>
          <p:cNvSpPr>
            <a:spLocks noGrp="1"/>
          </p:cNvSpPr>
          <p:nvPr>
            <p:ph type="title"/>
          </p:nvPr>
        </p:nvSpPr>
        <p:spPr/>
        <p:txBody>
          <a:bodyPr/>
          <a:lstStyle/>
          <a:p>
            <a:r>
              <a:rPr lang="en-GB"/>
              <a:t>Click to edit Master title style</a:t>
            </a:r>
            <a:endParaRPr lang="en-SE"/>
          </a:p>
        </p:txBody>
      </p:sp>
      <p:sp>
        <p:nvSpPr>
          <p:cNvPr id="3" name="Date Placeholder 2">
            <a:extLst>
              <a:ext uri="{FF2B5EF4-FFF2-40B4-BE49-F238E27FC236}">
                <a16:creationId xmlns:a16="http://schemas.microsoft.com/office/drawing/2014/main" id="{9F4E9624-D771-6D00-AF42-216A8BAA4892}"/>
              </a:ext>
            </a:extLst>
          </p:cNvPr>
          <p:cNvSpPr>
            <a:spLocks noGrp="1"/>
          </p:cNvSpPr>
          <p:nvPr>
            <p:ph type="dt" sz="half" idx="10"/>
          </p:nvPr>
        </p:nvSpPr>
        <p:spPr/>
        <p:txBody>
          <a:bodyPr/>
          <a:lstStyle/>
          <a:p>
            <a:fld id="{A1B3AFC4-5A64-D040-9C3C-F36CB93BA3CF}" type="datetimeFigureOut">
              <a:rPr lang="en-SE" smtClean="0"/>
              <a:t>2025-04-23</a:t>
            </a:fld>
            <a:endParaRPr lang="en-SE"/>
          </a:p>
        </p:txBody>
      </p:sp>
      <p:sp>
        <p:nvSpPr>
          <p:cNvPr id="4" name="Footer Placeholder 3">
            <a:extLst>
              <a:ext uri="{FF2B5EF4-FFF2-40B4-BE49-F238E27FC236}">
                <a16:creationId xmlns:a16="http://schemas.microsoft.com/office/drawing/2014/main" id="{61B064EF-02E5-7005-14B9-F17001E7B7CA}"/>
              </a:ext>
            </a:extLst>
          </p:cNvPr>
          <p:cNvSpPr>
            <a:spLocks noGrp="1"/>
          </p:cNvSpPr>
          <p:nvPr>
            <p:ph type="ftr" sz="quarter" idx="11"/>
          </p:nvPr>
        </p:nvSpPr>
        <p:spPr/>
        <p:txBody>
          <a:bodyPr/>
          <a:lstStyle/>
          <a:p>
            <a:endParaRPr lang="en-SE"/>
          </a:p>
        </p:txBody>
      </p:sp>
      <p:sp>
        <p:nvSpPr>
          <p:cNvPr id="5" name="Slide Number Placeholder 4">
            <a:extLst>
              <a:ext uri="{FF2B5EF4-FFF2-40B4-BE49-F238E27FC236}">
                <a16:creationId xmlns:a16="http://schemas.microsoft.com/office/drawing/2014/main" id="{4077A628-BCDF-B4D9-7507-C905468BA23D}"/>
              </a:ext>
            </a:extLst>
          </p:cNvPr>
          <p:cNvSpPr>
            <a:spLocks noGrp="1"/>
          </p:cNvSpPr>
          <p:nvPr>
            <p:ph type="sldNum" sz="quarter" idx="12"/>
          </p:nvPr>
        </p:nvSpPr>
        <p:spPr/>
        <p:txBody>
          <a:bodyPr/>
          <a:lstStyle/>
          <a:p>
            <a:fld id="{488CCDD0-1DE2-A24F-B4E1-F20EA3EBEED0}" type="slidenum">
              <a:rPr lang="en-SE" smtClean="0"/>
              <a:t>‹#›</a:t>
            </a:fld>
            <a:endParaRPr lang="en-SE"/>
          </a:p>
        </p:txBody>
      </p:sp>
    </p:spTree>
    <p:extLst>
      <p:ext uri="{BB962C8B-B14F-4D97-AF65-F5344CB8AC3E}">
        <p14:creationId xmlns:p14="http://schemas.microsoft.com/office/powerpoint/2010/main" val="2353269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0156B3-EDA4-94CE-5734-A11FD3781422}"/>
              </a:ext>
            </a:extLst>
          </p:cNvPr>
          <p:cNvSpPr>
            <a:spLocks noGrp="1"/>
          </p:cNvSpPr>
          <p:nvPr>
            <p:ph type="dt" sz="half" idx="10"/>
          </p:nvPr>
        </p:nvSpPr>
        <p:spPr/>
        <p:txBody>
          <a:bodyPr/>
          <a:lstStyle/>
          <a:p>
            <a:fld id="{A1B3AFC4-5A64-D040-9C3C-F36CB93BA3CF}" type="datetimeFigureOut">
              <a:rPr lang="en-SE" smtClean="0"/>
              <a:t>2025-04-23</a:t>
            </a:fld>
            <a:endParaRPr lang="en-SE"/>
          </a:p>
        </p:txBody>
      </p:sp>
      <p:sp>
        <p:nvSpPr>
          <p:cNvPr id="3" name="Footer Placeholder 2">
            <a:extLst>
              <a:ext uri="{FF2B5EF4-FFF2-40B4-BE49-F238E27FC236}">
                <a16:creationId xmlns:a16="http://schemas.microsoft.com/office/drawing/2014/main" id="{808627BA-43CB-046F-58D0-94228F2CAAE1}"/>
              </a:ext>
            </a:extLst>
          </p:cNvPr>
          <p:cNvSpPr>
            <a:spLocks noGrp="1"/>
          </p:cNvSpPr>
          <p:nvPr>
            <p:ph type="ftr" sz="quarter" idx="11"/>
          </p:nvPr>
        </p:nvSpPr>
        <p:spPr/>
        <p:txBody>
          <a:bodyPr/>
          <a:lstStyle/>
          <a:p>
            <a:endParaRPr lang="en-SE"/>
          </a:p>
        </p:txBody>
      </p:sp>
      <p:sp>
        <p:nvSpPr>
          <p:cNvPr id="4" name="Slide Number Placeholder 3">
            <a:extLst>
              <a:ext uri="{FF2B5EF4-FFF2-40B4-BE49-F238E27FC236}">
                <a16:creationId xmlns:a16="http://schemas.microsoft.com/office/drawing/2014/main" id="{3B8150AD-02E4-913D-E741-0F889AC1042D}"/>
              </a:ext>
            </a:extLst>
          </p:cNvPr>
          <p:cNvSpPr>
            <a:spLocks noGrp="1"/>
          </p:cNvSpPr>
          <p:nvPr>
            <p:ph type="sldNum" sz="quarter" idx="12"/>
          </p:nvPr>
        </p:nvSpPr>
        <p:spPr/>
        <p:txBody>
          <a:bodyPr/>
          <a:lstStyle/>
          <a:p>
            <a:fld id="{488CCDD0-1DE2-A24F-B4E1-F20EA3EBEED0}" type="slidenum">
              <a:rPr lang="en-SE" smtClean="0"/>
              <a:t>‹#›</a:t>
            </a:fld>
            <a:endParaRPr lang="en-SE"/>
          </a:p>
        </p:txBody>
      </p:sp>
    </p:spTree>
    <p:extLst>
      <p:ext uri="{BB962C8B-B14F-4D97-AF65-F5344CB8AC3E}">
        <p14:creationId xmlns:p14="http://schemas.microsoft.com/office/powerpoint/2010/main" val="3104695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3B50D-F1BA-1857-CF6B-90E478E3B60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SE"/>
          </a:p>
        </p:txBody>
      </p:sp>
      <p:sp>
        <p:nvSpPr>
          <p:cNvPr id="3" name="Content Placeholder 2">
            <a:extLst>
              <a:ext uri="{FF2B5EF4-FFF2-40B4-BE49-F238E27FC236}">
                <a16:creationId xmlns:a16="http://schemas.microsoft.com/office/drawing/2014/main" id="{8DAAC7AC-E0E3-D5D7-0C7F-03B4F4F19E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Text Placeholder 3">
            <a:extLst>
              <a:ext uri="{FF2B5EF4-FFF2-40B4-BE49-F238E27FC236}">
                <a16:creationId xmlns:a16="http://schemas.microsoft.com/office/drawing/2014/main" id="{DE5A9A35-EFBE-4FBF-B54D-46E4DF1DA4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5E8CF7B-C044-3694-EB8A-0F10C7726073}"/>
              </a:ext>
            </a:extLst>
          </p:cNvPr>
          <p:cNvSpPr>
            <a:spLocks noGrp="1"/>
          </p:cNvSpPr>
          <p:nvPr>
            <p:ph type="dt" sz="half" idx="10"/>
          </p:nvPr>
        </p:nvSpPr>
        <p:spPr/>
        <p:txBody>
          <a:bodyPr/>
          <a:lstStyle/>
          <a:p>
            <a:fld id="{A1B3AFC4-5A64-D040-9C3C-F36CB93BA3CF}" type="datetimeFigureOut">
              <a:rPr lang="en-SE" smtClean="0"/>
              <a:t>2025-04-23</a:t>
            </a:fld>
            <a:endParaRPr lang="en-SE"/>
          </a:p>
        </p:txBody>
      </p:sp>
      <p:sp>
        <p:nvSpPr>
          <p:cNvPr id="6" name="Footer Placeholder 5">
            <a:extLst>
              <a:ext uri="{FF2B5EF4-FFF2-40B4-BE49-F238E27FC236}">
                <a16:creationId xmlns:a16="http://schemas.microsoft.com/office/drawing/2014/main" id="{6C6C0780-006D-A815-BC69-C3E1CE3D5C55}"/>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8B32C1AD-3223-E995-330E-CD74EFA5F5ED}"/>
              </a:ext>
            </a:extLst>
          </p:cNvPr>
          <p:cNvSpPr>
            <a:spLocks noGrp="1"/>
          </p:cNvSpPr>
          <p:nvPr>
            <p:ph type="sldNum" sz="quarter" idx="12"/>
          </p:nvPr>
        </p:nvSpPr>
        <p:spPr/>
        <p:txBody>
          <a:bodyPr/>
          <a:lstStyle/>
          <a:p>
            <a:fld id="{488CCDD0-1DE2-A24F-B4E1-F20EA3EBEED0}" type="slidenum">
              <a:rPr lang="en-SE" smtClean="0"/>
              <a:t>‹#›</a:t>
            </a:fld>
            <a:endParaRPr lang="en-SE"/>
          </a:p>
        </p:txBody>
      </p:sp>
    </p:spTree>
    <p:extLst>
      <p:ext uri="{BB962C8B-B14F-4D97-AF65-F5344CB8AC3E}">
        <p14:creationId xmlns:p14="http://schemas.microsoft.com/office/powerpoint/2010/main" val="4010222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4AE6E-137D-B37E-AA62-6C26649026F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SE"/>
          </a:p>
        </p:txBody>
      </p:sp>
      <p:sp>
        <p:nvSpPr>
          <p:cNvPr id="3" name="Picture Placeholder 2">
            <a:extLst>
              <a:ext uri="{FF2B5EF4-FFF2-40B4-BE49-F238E27FC236}">
                <a16:creationId xmlns:a16="http://schemas.microsoft.com/office/drawing/2014/main" id="{8A457871-CF16-5483-D376-5322FE6A8C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E"/>
          </a:p>
        </p:txBody>
      </p:sp>
      <p:sp>
        <p:nvSpPr>
          <p:cNvPr id="4" name="Text Placeholder 3">
            <a:extLst>
              <a:ext uri="{FF2B5EF4-FFF2-40B4-BE49-F238E27FC236}">
                <a16:creationId xmlns:a16="http://schemas.microsoft.com/office/drawing/2014/main" id="{AC53AEAB-52B7-D773-BCA2-B3BF5BFC62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6CB2BA2-9F79-F199-B7D2-3DEF81B9E858}"/>
              </a:ext>
            </a:extLst>
          </p:cNvPr>
          <p:cNvSpPr>
            <a:spLocks noGrp="1"/>
          </p:cNvSpPr>
          <p:nvPr>
            <p:ph type="dt" sz="half" idx="10"/>
          </p:nvPr>
        </p:nvSpPr>
        <p:spPr/>
        <p:txBody>
          <a:bodyPr/>
          <a:lstStyle/>
          <a:p>
            <a:fld id="{A1B3AFC4-5A64-D040-9C3C-F36CB93BA3CF}" type="datetimeFigureOut">
              <a:rPr lang="en-SE" smtClean="0"/>
              <a:t>2025-04-23</a:t>
            </a:fld>
            <a:endParaRPr lang="en-SE"/>
          </a:p>
        </p:txBody>
      </p:sp>
      <p:sp>
        <p:nvSpPr>
          <p:cNvPr id="6" name="Footer Placeholder 5">
            <a:extLst>
              <a:ext uri="{FF2B5EF4-FFF2-40B4-BE49-F238E27FC236}">
                <a16:creationId xmlns:a16="http://schemas.microsoft.com/office/drawing/2014/main" id="{D291BD35-8C24-D384-313A-2D273AA68AC5}"/>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5E97F0BE-CA5F-88AD-C56C-843778610142}"/>
              </a:ext>
            </a:extLst>
          </p:cNvPr>
          <p:cNvSpPr>
            <a:spLocks noGrp="1"/>
          </p:cNvSpPr>
          <p:nvPr>
            <p:ph type="sldNum" sz="quarter" idx="12"/>
          </p:nvPr>
        </p:nvSpPr>
        <p:spPr/>
        <p:txBody>
          <a:bodyPr/>
          <a:lstStyle/>
          <a:p>
            <a:fld id="{488CCDD0-1DE2-A24F-B4E1-F20EA3EBEED0}" type="slidenum">
              <a:rPr lang="en-SE" smtClean="0"/>
              <a:t>‹#›</a:t>
            </a:fld>
            <a:endParaRPr lang="en-SE"/>
          </a:p>
        </p:txBody>
      </p:sp>
    </p:spTree>
    <p:extLst>
      <p:ext uri="{BB962C8B-B14F-4D97-AF65-F5344CB8AC3E}">
        <p14:creationId xmlns:p14="http://schemas.microsoft.com/office/powerpoint/2010/main" val="3160900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D0462-01C9-CC1D-9228-91FCAF896115}"/>
              </a:ext>
            </a:extLst>
          </p:cNvPr>
          <p:cNvSpPr>
            <a:spLocks noGrp="1"/>
          </p:cNvSpPr>
          <p:nvPr>
            <p:ph type="title"/>
          </p:nvPr>
        </p:nvSpPr>
        <p:spPr/>
        <p:txBody>
          <a:bodyPr/>
          <a:lstStyle/>
          <a:p>
            <a:r>
              <a:rPr lang="en-GB"/>
              <a:t>Click to edit Master title style</a:t>
            </a:r>
            <a:endParaRPr lang="en-SE"/>
          </a:p>
        </p:txBody>
      </p:sp>
      <p:sp>
        <p:nvSpPr>
          <p:cNvPr id="3" name="Vertical Text Placeholder 2">
            <a:extLst>
              <a:ext uri="{FF2B5EF4-FFF2-40B4-BE49-F238E27FC236}">
                <a16:creationId xmlns:a16="http://schemas.microsoft.com/office/drawing/2014/main" id="{6A24533A-12CD-CDE2-8954-35BA29B219C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Date Placeholder 3">
            <a:extLst>
              <a:ext uri="{FF2B5EF4-FFF2-40B4-BE49-F238E27FC236}">
                <a16:creationId xmlns:a16="http://schemas.microsoft.com/office/drawing/2014/main" id="{7654D42B-0276-1562-034F-B58FE2731F18}"/>
              </a:ext>
            </a:extLst>
          </p:cNvPr>
          <p:cNvSpPr>
            <a:spLocks noGrp="1"/>
          </p:cNvSpPr>
          <p:nvPr>
            <p:ph type="dt" sz="half" idx="10"/>
          </p:nvPr>
        </p:nvSpPr>
        <p:spPr/>
        <p:txBody>
          <a:bodyPr/>
          <a:lstStyle/>
          <a:p>
            <a:fld id="{A1B3AFC4-5A64-D040-9C3C-F36CB93BA3CF}" type="datetimeFigureOut">
              <a:rPr lang="en-SE" smtClean="0"/>
              <a:t>2025-04-23</a:t>
            </a:fld>
            <a:endParaRPr lang="en-SE"/>
          </a:p>
        </p:txBody>
      </p:sp>
      <p:sp>
        <p:nvSpPr>
          <p:cNvPr id="5" name="Footer Placeholder 4">
            <a:extLst>
              <a:ext uri="{FF2B5EF4-FFF2-40B4-BE49-F238E27FC236}">
                <a16:creationId xmlns:a16="http://schemas.microsoft.com/office/drawing/2014/main" id="{DA53461D-55F1-583E-0033-5AD8DB784C0F}"/>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1706F8C4-083A-AF57-8E6D-5DA5F7392860}"/>
              </a:ext>
            </a:extLst>
          </p:cNvPr>
          <p:cNvSpPr>
            <a:spLocks noGrp="1"/>
          </p:cNvSpPr>
          <p:nvPr>
            <p:ph type="sldNum" sz="quarter" idx="12"/>
          </p:nvPr>
        </p:nvSpPr>
        <p:spPr/>
        <p:txBody>
          <a:bodyPr/>
          <a:lstStyle/>
          <a:p>
            <a:fld id="{488CCDD0-1DE2-A24F-B4E1-F20EA3EBEED0}" type="slidenum">
              <a:rPr lang="en-SE" smtClean="0"/>
              <a:t>‹#›</a:t>
            </a:fld>
            <a:endParaRPr lang="en-SE"/>
          </a:p>
        </p:txBody>
      </p:sp>
    </p:spTree>
    <p:extLst>
      <p:ext uri="{BB962C8B-B14F-4D97-AF65-F5344CB8AC3E}">
        <p14:creationId xmlns:p14="http://schemas.microsoft.com/office/powerpoint/2010/main" val="4188139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FCA339-3921-A5F0-297C-1C33B6DD6CA3}"/>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SE"/>
          </a:p>
        </p:txBody>
      </p:sp>
      <p:sp>
        <p:nvSpPr>
          <p:cNvPr id="3" name="Vertical Text Placeholder 2">
            <a:extLst>
              <a:ext uri="{FF2B5EF4-FFF2-40B4-BE49-F238E27FC236}">
                <a16:creationId xmlns:a16="http://schemas.microsoft.com/office/drawing/2014/main" id="{4ED7FAC4-C69D-78A4-692E-959A22FB115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Date Placeholder 3">
            <a:extLst>
              <a:ext uri="{FF2B5EF4-FFF2-40B4-BE49-F238E27FC236}">
                <a16:creationId xmlns:a16="http://schemas.microsoft.com/office/drawing/2014/main" id="{77A4B5BA-3F0D-1E91-3F29-0397C11E10EE}"/>
              </a:ext>
            </a:extLst>
          </p:cNvPr>
          <p:cNvSpPr>
            <a:spLocks noGrp="1"/>
          </p:cNvSpPr>
          <p:nvPr>
            <p:ph type="dt" sz="half" idx="10"/>
          </p:nvPr>
        </p:nvSpPr>
        <p:spPr/>
        <p:txBody>
          <a:bodyPr/>
          <a:lstStyle/>
          <a:p>
            <a:fld id="{A1B3AFC4-5A64-D040-9C3C-F36CB93BA3CF}" type="datetimeFigureOut">
              <a:rPr lang="en-SE" smtClean="0"/>
              <a:t>2025-04-23</a:t>
            </a:fld>
            <a:endParaRPr lang="en-SE"/>
          </a:p>
        </p:txBody>
      </p:sp>
      <p:sp>
        <p:nvSpPr>
          <p:cNvPr id="5" name="Footer Placeholder 4">
            <a:extLst>
              <a:ext uri="{FF2B5EF4-FFF2-40B4-BE49-F238E27FC236}">
                <a16:creationId xmlns:a16="http://schemas.microsoft.com/office/drawing/2014/main" id="{C8564366-9D9E-1C50-826D-92AD36E7DCC8}"/>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3D56D9FA-EDA1-FE09-B18C-C48C27A9AC68}"/>
              </a:ext>
            </a:extLst>
          </p:cNvPr>
          <p:cNvSpPr>
            <a:spLocks noGrp="1"/>
          </p:cNvSpPr>
          <p:nvPr>
            <p:ph type="sldNum" sz="quarter" idx="12"/>
          </p:nvPr>
        </p:nvSpPr>
        <p:spPr/>
        <p:txBody>
          <a:bodyPr/>
          <a:lstStyle/>
          <a:p>
            <a:fld id="{488CCDD0-1DE2-A24F-B4E1-F20EA3EBEED0}" type="slidenum">
              <a:rPr lang="en-SE" smtClean="0"/>
              <a:t>‹#›</a:t>
            </a:fld>
            <a:endParaRPr lang="en-SE"/>
          </a:p>
        </p:txBody>
      </p:sp>
    </p:spTree>
    <p:extLst>
      <p:ext uri="{BB962C8B-B14F-4D97-AF65-F5344CB8AC3E}">
        <p14:creationId xmlns:p14="http://schemas.microsoft.com/office/powerpoint/2010/main" val="4265583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D06D7A-34E2-E9A4-A19D-9619EDE49F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SE"/>
          </a:p>
        </p:txBody>
      </p:sp>
      <p:sp>
        <p:nvSpPr>
          <p:cNvPr id="3" name="Text Placeholder 2">
            <a:extLst>
              <a:ext uri="{FF2B5EF4-FFF2-40B4-BE49-F238E27FC236}">
                <a16:creationId xmlns:a16="http://schemas.microsoft.com/office/drawing/2014/main" id="{4DDE6DE1-E488-1426-84EA-84DC9CE0BB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Date Placeholder 3">
            <a:extLst>
              <a:ext uri="{FF2B5EF4-FFF2-40B4-BE49-F238E27FC236}">
                <a16:creationId xmlns:a16="http://schemas.microsoft.com/office/drawing/2014/main" id="{E39F380F-4BB7-051E-416E-2C55488E1C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1B3AFC4-5A64-D040-9C3C-F36CB93BA3CF}" type="datetimeFigureOut">
              <a:rPr lang="en-SE" smtClean="0"/>
              <a:t>2025-04-23</a:t>
            </a:fld>
            <a:endParaRPr lang="en-SE"/>
          </a:p>
        </p:txBody>
      </p:sp>
      <p:sp>
        <p:nvSpPr>
          <p:cNvPr id="5" name="Footer Placeholder 4">
            <a:extLst>
              <a:ext uri="{FF2B5EF4-FFF2-40B4-BE49-F238E27FC236}">
                <a16:creationId xmlns:a16="http://schemas.microsoft.com/office/drawing/2014/main" id="{32F61BAB-C2DA-F6E1-2725-89BA6E0570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SE"/>
          </a:p>
        </p:txBody>
      </p:sp>
      <p:sp>
        <p:nvSpPr>
          <p:cNvPr id="6" name="Slide Number Placeholder 5">
            <a:extLst>
              <a:ext uri="{FF2B5EF4-FFF2-40B4-BE49-F238E27FC236}">
                <a16:creationId xmlns:a16="http://schemas.microsoft.com/office/drawing/2014/main" id="{0731F5E6-6112-439C-51C4-8DBFFA8756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8CCDD0-1DE2-A24F-B4E1-F20EA3EBEED0}" type="slidenum">
              <a:rPr lang="en-SE" smtClean="0"/>
              <a:t>‹#›</a:t>
            </a:fld>
            <a:endParaRPr lang="en-SE"/>
          </a:p>
        </p:txBody>
      </p:sp>
    </p:spTree>
    <p:extLst>
      <p:ext uri="{BB962C8B-B14F-4D97-AF65-F5344CB8AC3E}">
        <p14:creationId xmlns:p14="http://schemas.microsoft.com/office/powerpoint/2010/main" val="2287930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jpeg"/></Relationships>
</file>

<file path=ppt/slides/_rels/slide3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62.jpeg"/><Relationship Id="rId4" Type="http://schemas.openxmlformats.org/officeDocument/2006/relationships/image" Target="../media/image61.jpeg"/></Relationships>
</file>

<file path=ppt/slides/_rels/slide4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people in the sand&#10;&#10;AI-generated content may be incorrect.">
            <a:extLst>
              <a:ext uri="{FF2B5EF4-FFF2-40B4-BE49-F238E27FC236}">
                <a16:creationId xmlns:a16="http://schemas.microsoft.com/office/drawing/2014/main" id="{75B231DF-4E69-8304-BB56-8FD8059E7228}"/>
              </a:ext>
            </a:extLst>
          </p:cNvPr>
          <p:cNvPicPr>
            <a:picLocks noChangeAspect="1"/>
          </p:cNvPicPr>
          <p:nvPr/>
        </p:nvPicPr>
        <p:blipFill>
          <a:blip r:embed="rId3">
            <a:alphaModFix amt="50000"/>
          </a:blip>
          <a:srcRect t="707" b="15024"/>
          <a:stretch/>
        </p:blipFill>
        <p:spPr>
          <a:xfrm>
            <a:off x="20" y="1"/>
            <a:ext cx="12191980" cy="6857999"/>
          </a:xfrm>
          <a:prstGeom prst="rect">
            <a:avLst/>
          </a:prstGeom>
        </p:spPr>
      </p:pic>
      <p:sp>
        <p:nvSpPr>
          <p:cNvPr id="2" name="Title 1">
            <a:extLst>
              <a:ext uri="{FF2B5EF4-FFF2-40B4-BE49-F238E27FC236}">
                <a16:creationId xmlns:a16="http://schemas.microsoft.com/office/drawing/2014/main" id="{10A83214-78ED-4CBF-63E1-0487370C023C}"/>
              </a:ext>
            </a:extLst>
          </p:cNvPr>
          <p:cNvSpPr>
            <a:spLocks noGrp="1"/>
          </p:cNvSpPr>
          <p:nvPr>
            <p:ph type="ctrTitle"/>
          </p:nvPr>
        </p:nvSpPr>
        <p:spPr>
          <a:xfrm>
            <a:off x="1524000" y="1122362"/>
            <a:ext cx="9144000" cy="2900518"/>
          </a:xfrm>
        </p:spPr>
        <p:txBody>
          <a:bodyPr>
            <a:normAutofit/>
          </a:bodyPr>
          <a:lstStyle/>
          <a:p>
            <a:r>
              <a:rPr lang="en-SE" sz="4700" b="1" i="1">
                <a:solidFill>
                  <a:srgbClr val="FFFFFF"/>
                </a:solidFill>
                <a:effectLst/>
                <a:latin typeface="Times New Roman" panose="02020603050405020304" pitchFamily="18" charset="0"/>
                <a:ea typeface="Times New Roman" panose="02020603050405020304" pitchFamily="18" charset="0"/>
              </a:rPr>
              <a:t>Pulling Our Heads Out of the Sand: </a:t>
            </a:r>
            <a:br>
              <a:rPr lang="en-SE" sz="4700" b="1" i="1">
                <a:solidFill>
                  <a:srgbClr val="FFFFFF"/>
                </a:solidFill>
                <a:effectLst/>
                <a:latin typeface="Times New Roman" panose="02020603050405020304" pitchFamily="18" charset="0"/>
                <a:ea typeface="Times New Roman" panose="02020603050405020304" pitchFamily="18" charset="0"/>
              </a:rPr>
            </a:br>
            <a:r>
              <a:rPr lang="en-SE" sz="4700" b="1" i="1">
                <a:solidFill>
                  <a:srgbClr val="FFFFFF"/>
                </a:solidFill>
                <a:effectLst/>
                <a:latin typeface="Times New Roman" panose="02020603050405020304" pitchFamily="18" charset="0"/>
                <a:ea typeface="Times New Roman" panose="02020603050405020304" pitchFamily="18" charset="0"/>
              </a:rPr>
              <a:t>Educating for Today’s Connected World</a:t>
            </a:r>
            <a:br>
              <a:rPr lang="en-SE" sz="4700">
                <a:solidFill>
                  <a:srgbClr val="FFFFFF"/>
                </a:solidFill>
                <a:effectLst/>
                <a:latin typeface="Times New Roman" panose="02020603050405020304" pitchFamily="18" charset="0"/>
                <a:ea typeface="Times New Roman" panose="02020603050405020304" pitchFamily="18" charset="0"/>
              </a:rPr>
            </a:br>
            <a:endParaRPr lang="en-SE" sz="4700">
              <a:solidFill>
                <a:srgbClr val="FFFFFF"/>
              </a:solidFill>
            </a:endParaRPr>
          </a:p>
        </p:txBody>
      </p:sp>
      <p:sp>
        <p:nvSpPr>
          <p:cNvPr id="3" name="Subtitle 2">
            <a:extLst>
              <a:ext uri="{FF2B5EF4-FFF2-40B4-BE49-F238E27FC236}">
                <a16:creationId xmlns:a16="http://schemas.microsoft.com/office/drawing/2014/main" id="{8DF45DE3-7D1B-438B-1C2C-54E09CAA277D}"/>
              </a:ext>
            </a:extLst>
          </p:cNvPr>
          <p:cNvSpPr>
            <a:spLocks noGrp="1"/>
          </p:cNvSpPr>
          <p:nvPr>
            <p:ph type="subTitle" idx="1"/>
          </p:nvPr>
        </p:nvSpPr>
        <p:spPr>
          <a:xfrm>
            <a:off x="1524000" y="4159404"/>
            <a:ext cx="9144000" cy="1098395"/>
          </a:xfrm>
        </p:spPr>
        <p:txBody>
          <a:bodyPr>
            <a:noAutofit/>
          </a:bodyPr>
          <a:lstStyle/>
          <a:p>
            <a:r>
              <a:rPr lang="en-SE" sz="2000" dirty="0">
                <a:solidFill>
                  <a:srgbClr val="FFFFFF"/>
                </a:solidFill>
              </a:rPr>
              <a:t>Thomas Brennan</a:t>
            </a:r>
          </a:p>
          <a:p>
            <a:r>
              <a:rPr lang="en-SE" sz="2000" dirty="0">
                <a:solidFill>
                  <a:srgbClr val="FFFFFF"/>
                </a:solidFill>
              </a:rPr>
              <a:t>Assistant Lecturer</a:t>
            </a:r>
          </a:p>
          <a:p>
            <a:r>
              <a:rPr lang="en-SE" sz="2000" dirty="0">
                <a:solidFill>
                  <a:srgbClr val="FFFFFF"/>
                </a:solidFill>
              </a:rPr>
              <a:t>Stockholm University of the Arts</a:t>
            </a:r>
          </a:p>
          <a:p>
            <a:r>
              <a:rPr lang="en-SE" sz="2000" dirty="0">
                <a:solidFill>
                  <a:srgbClr val="FFFFFF"/>
                </a:solidFill>
              </a:rPr>
              <a:t>Film and Media</a:t>
            </a:r>
          </a:p>
        </p:txBody>
      </p:sp>
    </p:spTree>
    <p:extLst>
      <p:ext uri="{BB962C8B-B14F-4D97-AF65-F5344CB8AC3E}">
        <p14:creationId xmlns:p14="http://schemas.microsoft.com/office/powerpoint/2010/main" val="58598201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03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093496" y="618681"/>
            <a:ext cx="2613872" cy="4794567"/>
          </a:xfrm>
        </p:spPr>
        <p:txBody>
          <a:bodyPr vert="horz" lIns="91440" tIns="45720" rIns="91440" bIns="45720" rtlCol="0" anchor="ctr">
            <a:normAutofit/>
          </a:bodyPr>
          <a:lstStyle/>
          <a:p>
            <a:r>
              <a:rPr lang="en-US" sz="2300">
                <a:solidFill>
                  <a:srgbClr val="FFFFFF"/>
                </a:solidFill>
              </a:rPr>
              <a:t>Why is internationalisation critical for film/media education?</a:t>
            </a:r>
          </a:p>
        </p:txBody>
      </p:sp>
      <p:sp>
        <p:nvSpPr>
          <p:cNvPr id="1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C3008625-FE5F-BD1E-6CC8-01A653B52C9D}"/>
              </a:ext>
            </a:extLst>
          </p:cNvPr>
          <p:cNvPicPr>
            <a:picLocks noGrp="1" noChangeAspect="1"/>
          </p:cNvPicPr>
          <p:nvPr>
            <p:ph idx="1"/>
          </p:nvPr>
        </p:nvPicPr>
        <p:blipFill>
          <a:blip r:embed="rId3"/>
          <a:srcRect r="22399"/>
          <a:stretch/>
        </p:blipFill>
        <p:spPr>
          <a:xfrm>
            <a:off x="976251" y="942538"/>
            <a:ext cx="7163222" cy="4808332"/>
          </a:xfrm>
          <a:prstGeom prst="rect">
            <a:avLst/>
          </a:prstGeom>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6D509-F8F6-8C25-281D-98A5186F39BA}"/>
              </a:ext>
            </a:extLst>
          </p:cNvPr>
          <p:cNvSpPr>
            <a:spLocks noGrp="1"/>
          </p:cNvSpPr>
          <p:nvPr>
            <p:ph type="title"/>
          </p:nvPr>
        </p:nvSpPr>
        <p:spPr>
          <a:xfrm>
            <a:off x="762001" y="5074024"/>
            <a:ext cx="10109199" cy="598032"/>
          </a:xfrm>
        </p:spPr>
        <p:txBody>
          <a:bodyPr vert="horz" lIns="91440" tIns="45720" rIns="91440" bIns="45720" rtlCol="0" anchor="ctr">
            <a:normAutofit/>
          </a:bodyPr>
          <a:lstStyle/>
          <a:p>
            <a:r>
              <a:rPr lang="en-US" sz="3600" b="0" i="0" u="none" strike="noStrike" dirty="0">
                <a:effectLst/>
              </a:rPr>
              <a:t>The Global Nature of Film &amp; Media Production</a:t>
            </a:r>
            <a:endParaRPr lang="en-US" sz="3600" dirty="0"/>
          </a:p>
        </p:txBody>
      </p:sp>
      <p:pic>
        <p:nvPicPr>
          <p:cNvPr id="4" name="Content Placeholder 3">
            <a:extLst>
              <a:ext uri="{FF2B5EF4-FFF2-40B4-BE49-F238E27FC236}">
                <a16:creationId xmlns:a16="http://schemas.microsoft.com/office/drawing/2014/main" id="{F04EA74A-B64B-D1C9-98B0-112C2337CD3E}"/>
              </a:ext>
            </a:extLst>
          </p:cNvPr>
          <p:cNvPicPr>
            <a:picLocks noGrp="1" noChangeAspect="1"/>
          </p:cNvPicPr>
          <p:nvPr>
            <p:ph idx="1"/>
          </p:nvPr>
        </p:nvPicPr>
        <p:blipFill>
          <a:blip r:embed="rId3"/>
          <a:srcRect t="8897" b="22653"/>
          <a:stretch/>
        </p:blipFill>
        <p:spPr>
          <a:xfrm>
            <a:off x="20" y="-39"/>
            <a:ext cx="12191980" cy="4172740"/>
          </a:xfrm>
          <a:prstGeom prst="rect">
            <a:avLst/>
          </a:prstGeom>
        </p:spPr>
      </p:pic>
      <p:cxnSp>
        <p:nvCxnSpPr>
          <p:cNvPr id="9" name="Straight Connector 8">
            <a:extLst>
              <a:ext uri="{FF2B5EF4-FFF2-40B4-BE49-F238E27FC236}">
                <a16:creationId xmlns:a16="http://schemas.microsoft.com/office/drawing/2014/main" id="{7667AA61-5C27-F30F-D229-06CBE5709F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1" y="4811517"/>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1144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erson writing on a notepad">
            <a:extLst>
              <a:ext uri="{FF2B5EF4-FFF2-40B4-BE49-F238E27FC236}">
                <a16:creationId xmlns:a16="http://schemas.microsoft.com/office/drawing/2014/main" id="{18FB92A0-5701-28BD-34F2-3FF57FBF079C}"/>
              </a:ext>
            </a:extLst>
          </p:cNvPr>
          <p:cNvPicPr>
            <a:picLocks noChangeAspect="1"/>
          </p:cNvPicPr>
          <p:nvPr/>
        </p:nvPicPr>
        <p:blipFill>
          <a:blip r:embed="rId3"/>
          <a:srcRect t="13177" b="15845"/>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882210-C367-6D22-22DB-708C076CF0FE}"/>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b="0" i="0" u="none" strike="noStrike">
                <a:solidFill>
                  <a:srgbClr val="FFFFFF"/>
                </a:solidFill>
                <a:effectLst/>
              </a:rPr>
              <a:t>Cultural Literacy Enhances Storytelling</a:t>
            </a:r>
            <a:endParaRPr lang="en-US" sz="5200">
              <a:solidFill>
                <a:srgbClr val="FFFFFF"/>
              </a:solidFill>
            </a:endParaRPr>
          </a:p>
        </p:txBody>
      </p:sp>
    </p:spTree>
    <p:extLst>
      <p:ext uri="{BB962C8B-B14F-4D97-AF65-F5344CB8AC3E}">
        <p14:creationId xmlns:p14="http://schemas.microsoft.com/office/powerpoint/2010/main" val="2832099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EC0A47-543C-141B-52A2-3577641C4637}"/>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6100" b="0" i="0" u="none" strike="noStrike">
                <a:effectLst/>
              </a:rPr>
              <a:t>Collaboration Builds Critical Skills</a:t>
            </a:r>
            <a:endParaRPr lang="en-US" sz="6100"/>
          </a:p>
        </p:txBody>
      </p:sp>
      <p:sp>
        <p:nvSpPr>
          <p:cNvPr id="22"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366963A-846C-7B5D-7A9A-5C63BF5E58A7}"/>
              </a:ext>
            </a:extLst>
          </p:cNvPr>
          <p:cNvPicPr>
            <a:picLocks noChangeAspect="1"/>
          </p:cNvPicPr>
          <p:nvPr/>
        </p:nvPicPr>
        <p:blipFill>
          <a:blip r:embed="rId3"/>
          <a:srcRect l="466" r="1866" b="-1"/>
          <a:stretch/>
        </p:blipFill>
        <p:spPr>
          <a:xfrm>
            <a:off x="323087" y="2485378"/>
            <a:ext cx="3605799" cy="3605784"/>
          </a:xfrm>
          <a:prstGeom prst="rect">
            <a:avLst/>
          </a:prstGeom>
        </p:spPr>
      </p:pic>
      <p:pic>
        <p:nvPicPr>
          <p:cNvPr id="6" name="Content Placeholder 5">
            <a:extLst>
              <a:ext uri="{FF2B5EF4-FFF2-40B4-BE49-F238E27FC236}">
                <a16:creationId xmlns:a16="http://schemas.microsoft.com/office/drawing/2014/main" id="{C492EDFC-8BA3-4CB3-69FF-3CA74F0FD757}"/>
              </a:ext>
            </a:extLst>
          </p:cNvPr>
          <p:cNvPicPr>
            <a:picLocks noGrp="1" noChangeAspect="1"/>
          </p:cNvPicPr>
          <p:nvPr>
            <p:ph idx="1"/>
          </p:nvPr>
        </p:nvPicPr>
        <p:blipFill>
          <a:blip r:embed="rId4"/>
          <a:stretch>
            <a:fillRect/>
          </a:stretch>
        </p:blipFill>
        <p:spPr>
          <a:xfrm>
            <a:off x="4450081" y="2485378"/>
            <a:ext cx="7418832" cy="4024716"/>
          </a:xfrm>
          <a:prstGeom prst="rect">
            <a:avLst/>
          </a:prstGeom>
        </p:spPr>
      </p:pic>
    </p:spTree>
    <p:extLst>
      <p:ext uri="{BB962C8B-B14F-4D97-AF65-F5344CB8AC3E}">
        <p14:creationId xmlns:p14="http://schemas.microsoft.com/office/powerpoint/2010/main" val="1394825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7"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9"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1"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23"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5"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7"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9"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pic>
        <p:nvPicPr>
          <p:cNvPr id="13" name="Picture 12">
            <a:extLst>
              <a:ext uri="{FF2B5EF4-FFF2-40B4-BE49-F238E27FC236}">
                <a16:creationId xmlns:a16="http://schemas.microsoft.com/office/drawing/2014/main" id="{607334ED-5017-CD39-7C04-EB6377A31C5D}"/>
              </a:ext>
            </a:extLst>
          </p:cNvPr>
          <p:cNvPicPr>
            <a:picLocks noChangeAspect="1"/>
          </p:cNvPicPr>
          <p:nvPr/>
        </p:nvPicPr>
        <p:blipFill>
          <a:blip r:embed="rId3"/>
          <a:stretch>
            <a:fillRect/>
          </a:stretch>
        </p:blipFill>
        <p:spPr>
          <a:xfrm>
            <a:off x="0" y="-41383"/>
            <a:ext cx="12191995" cy="5118097"/>
          </a:xfrm>
          <a:prstGeom prst="rect">
            <a:avLst/>
          </a:prstGeom>
        </p:spPr>
      </p:pic>
    </p:spTree>
    <p:extLst>
      <p:ext uri="{BB962C8B-B14F-4D97-AF65-F5344CB8AC3E}">
        <p14:creationId xmlns:p14="http://schemas.microsoft.com/office/powerpoint/2010/main" val="3813808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map of a body of water&#10;&#10;AI-generated content may be incorrect.">
            <a:extLst>
              <a:ext uri="{FF2B5EF4-FFF2-40B4-BE49-F238E27FC236}">
                <a16:creationId xmlns:a16="http://schemas.microsoft.com/office/drawing/2014/main" id="{040E66E8-9311-B73E-0ADD-CE5F1BE3A9B2}"/>
              </a:ext>
            </a:extLst>
          </p:cNvPr>
          <p:cNvPicPr>
            <a:picLocks noChangeAspect="1"/>
          </p:cNvPicPr>
          <p:nvPr/>
        </p:nvPicPr>
        <p:blipFill>
          <a:blip r:embed="rId3"/>
          <a:stretch>
            <a:fillRect/>
          </a:stretch>
        </p:blipFill>
        <p:spPr>
          <a:xfrm>
            <a:off x="-1" y="-35416"/>
            <a:ext cx="9386889" cy="5796404"/>
          </a:xfrm>
          <a:prstGeom prst="rect">
            <a:avLst/>
          </a:prstGeom>
        </p:spPr>
      </p:pic>
      <p:sp>
        <p:nvSpPr>
          <p:cNvPr id="29" name="Rectangle 28">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BEBD41-A42F-2A63-4646-1EF83A349341}"/>
              </a:ext>
            </a:extLst>
          </p:cNvPr>
          <p:cNvSpPr>
            <a:spLocks noGrp="1"/>
          </p:cNvSpPr>
          <p:nvPr>
            <p:ph type="title"/>
          </p:nvPr>
        </p:nvSpPr>
        <p:spPr>
          <a:xfrm>
            <a:off x="8099416" y="-92187"/>
            <a:ext cx="4282983" cy="1200361"/>
          </a:xfrm>
        </p:spPr>
        <p:txBody>
          <a:bodyPr anchor="b">
            <a:normAutofit/>
          </a:bodyPr>
          <a:lstStyle/>
          <a:p>
            <a:r>
              <a:rPr lang="en-SE" sz="3600" dirty="0"/>
              <a:t>Kintai , Lithuania</a:t>
            </a:r>
          </a:p>
        </p:txBody>
      </p:sp>
      <p:cxnSp>
        <p:nvCxnSpPr>
          <p:cNvPr id="4" name="Straight Arrow Connector 3">
            <a:extLst>
              <a:ext uri="{FF2B5EF4-FFF2-40B4-BE49-F238E27FC236}">
                <a16:creationId xmlns:a16="http://schemas.microsoft.com/office/drawing/2014/main" id="{D682B555-719E-C411-53A1-7E63981FA408}"/>
              </a:ext>
            </a:extLst>
          </p:cNvPr>
          <p:cNvCxnSpPr>
            <a:cxnSpLocks/>
          </p:cNvCxnSpPr>
          <p:nvPr/>
        </p:nvCxnSpPr>
        <p:spPr>
          <a:xfrm>
            <a:off x="716115" y="770709"/>
            <a:ext cx="3566160" cy="1384516"/>
          </a:xfrm>
          <a:prstGeom prst="straightConnector1">
            <a:avLst/>
          </a:prstGeom>
          <a:ln w="508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8798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wind turbines in a field&#10;&#10;AI-generated content may be incorrect.">
            <a:extLst>
              <a:ext uri="{FF2B5EF4-FFF2-40B4-BE49-F238E27FC236}">
                <a16:creationId xmlns:a16="http://schemas.microsoft.com/office/drawing/2014/main" id="{48BDB60D-E4B6-B74E-4C2E-5921FF6BD982}"/>
              </a:ext>
            </a:extLst>
          </p:cNvPr>
          <p:cNvPicPr>
            <a:picLocks noGrp="1" noChangeAspect="1"/>
          </p:cNvPicPr>
          <p:nvPr>
            <p:ph idx="1"/>
          </p:nvPr>
        </p:nvPicPr>
        <p:blipFill>
          <a:blip r:embed="rId3"/>
          <a:srcRect t="20204" b="4810"/>
          <a:stretch/>
        </p:blipFill>
        <p:spPr>
          <a:xfrm>
            <a:off x="20" y="1282"/>
            <a:ext cx="12191980" cy="6856718"/>
          </a:xfrm>
          <a:prstGeom prst="rect">
            <a:avLst/>
          </a:prstGeom>
        </p:spPr>
      </p:pic>
    </p:spTree>
    <p:extLst>
      <p:ext uri="{BB962C8B-B14F-4D97-AF65-F5344CB8AC3E}">
        <p14:creationId xmlns:p14="http://schemas.microsoft.com/office/powerpoint/2010/main" val="1195288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group of people sitting on grass&#10;&#10;AI-generated content may be incorrect.">
            <a:extLst>
              <a:ext uri="{FF2B5EF4-FFF2-40B4-BE49-F238E27FC236}">
                <a16:creationId xmlns:a16="http://schemas.microsoft.com/office/drawing/2014/main" id="{119138D6-C90D-2F1B-97C2-02D6B2D86BB1}"/>
              </a:ext>
            </a:extLst>
          </p:cNvPr>
          <p:cNvPicPr>
            <a:picLocks noGrp="1" noChangeAspect="1"/>
          </p:cNvPicPr>
          <p:nvPr>
            <p:ph idx="1"/>
          </p:nvPr>
        </p:nvPicPr>
        <p:blipFill>
          <a:blip r:embed="rId3"/>
          <a:srcRect t="15793" b="9221"/>
          <a:stretch/>
        </p:blipFill>
        <p:spPr>
          <a:xfrm>
            <a:off x="-1504" y="-327902"/>
            <a:ext cx="12777304" cy="7185902"/>
          </a:xfrm>
          <a:prstGeom prst="rect">
            <a:avLst/>
          </a:prstGeom>
        </p:spPr>
      </p:pic>
    </p:spTree>
    <p:extLst>
      <p:ext uri="{BB962C8B-B14F-4D97-AF65-F5344CB8AC3E}">
        <p14:creationId xmlns:p14="http://schemas.microsoft.com/office/powerpoint/2010/main" val="2976362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descr="A group of people under umbrellas&#10;&#10;AI-generated content may be incorrect.">
            <a:extLst>
              <a:ext uri="{FF2B5EF4-FFF2-40B4-BE49-F238E27FC236}">
                <a16:creationId xmlns:a16="http://schemas.microsoft.com/office/drawing/2014/main" id="{4EF928EB-7FC4-4203-5034-11A3D0D293D5}"/>
              </a:ext>
            </a:extLst>
          </p:cNvPr>
          <p:cNvPicPr>
            <a:picLocks noChangeAspect="1"/>
          </p:cNvPicPr>
          <p:nvPr/>
        </p:nvPicPr>
        <p:blipFill>
          <a:blip r:embed="rId3"/>
          <a:srcRect t="12450" r="-2" b="1674"/>
          <a:stretch/>
        </p:blipFill>
        <p:spPr>
          <a:xfrm>
            <a:off x="457202" y="440338"/>
            <a:ext cx="5426764" cy="2667961"/>
          </a:xfrm>
          <a:prstGeom prst="rect">
            <a:avLst/>
          </a:prstGeom>
        </p:spPr>
      </p:pic>
      <p:sp>
        <p:nvSpPr>
          <p:cNvPr id="35" name="Rectangle 34">
            <a:extLst>
              <a:ext uri="{FF2B5EF4-FFF2-40B4-BE49-F238E27FC236}">
                <a16:creationId xmlns:a16="http://schemas.microsoft.com/office/drawing/2014/main" id="{799448F2-0E5B-42DA-B2D1-11A14E947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E8A7552-20E1-4F34-ADAB-C1DB6634D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group of people sitting on stairs&#10;&#10;AI-generated content may be incorrect.">
            <a:extLst>
              <a:ext uri="{FF2B5EF4-FFF2-40B4-BE49-F238E27FC236}">
                <a16:creationId xmlns:a16="http://schemas.microsoft.com/office/drawing/2014/main" id="{CEA89D15-FAD5-F476-74FC-417CD9A6FDD4}"/>
              </a:ext>
            </a:extLst>
          </p:cNvPr>
          <p:cNvPicPr>
            <a:picLocks noChangeAspect="1"/>
          </p:cNvPicPr>
          <p:nvPr/>
        </p:nvPicPr>
        <p:blipFill>
          <a:blip r:embed="rId4"/>
          <a:stretch>
            <a:fillRect/>
          </a:stretch>
        </p:blipFill>
        <p:spPr>
          <a:xfrm rot="10800000">
            <a:off x="6308034" y="1321658"/>
            <a:ext cx="5426764" cy="4070073"/>
          </a:xfrm>
          <a:prstGeom prst="rect">
            <a:avLst/>
          </a:prstGeom>
        </p:spPr>
      </p:pic>
      <p:pic>
        <p:nvPicPr>
          <p:cNvPr id="19" name="Content Placeholder 18" descr="A person holding a microphone next to another person&#10;&#10;AI-generated content may be incorrect.">
            <a:extLst>
              <a:ext uri="{FF2B5EF4-FFF2-40B4-BE49-F238E27FC236}">
                <a16:creationId xmlns:a16="http://schemas.microsoft.com/office/drawing/2014/main" id="{7A109A9E-BA86-0E04-86E4-08FA42511661}"/>
              </a:ext>
            </a:extLst>
          </p:cNvPr>
          <p:cNvPicPr>
            <a:picLocks noGrp="1" noChangeAspect="1"/>
          </p:cNvPicPr>
          <p:nvPr>
            <p:ph idx="1"/>
          </p:nvPr>
        </p:nvPicPr>
        <p:blipFill>
          <a:blip r:embed="rId5"/>
          <a:stretch>
            <a:fillRect/>
          </a:stretch>
        </p:blipFill>
        <p:spPr>
          <a:xfrm>
            <a:off x="1036718" y="3789109"/>
            <a:ext cx="4847248" cy="2628553"/>
          </a:xfrm>
        </p:spPr>
      </p:pic>
    </p:spTree>
    <p:extLst>
      <p:ext uri="{BB962C8B-B14F-4D97-AF65-F5344CB8AC3E}">
        <p14:creationId xmlns:p14="http://schemas.microsoft.com/office/powerpoint/2010/main" val="822261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group of people standing in a line&#10;&#10;AI-generated content may be incorrect.">
            <a:extLst>
              <a:ext uri="{FF2B5EF4-FFF2-40B4-BE49-F238E27FC236}">
                <a16:creationId xmlns:a16="http://schemas.microsoft.com/office/drawing/2014/main" id="{AB6BBD7C-F607-5462-322E-91B61D65FC73}"/>
              </a:ext>
            </a:extLst>
          </p:cNvPr>
          <p:cNvPicPr>
            <a:picLocks noChangeAspect="1"/>
          </p:cNvPicPr>
          <p:nvPr/>
        </p:nvPicPr>
        <p:blipFill>
          <a:blip r:embed="rId3"/>
          <a:stretch>
            <a:fillRect/>
          </a:stretch>
        </p:blipFill>
        <p:spPr>
          <a:xfrm>
            <a:off x="1233804" y="321734"/>
            <a:ext cx="3873560" cy="2905170"/>
          </a:xfrm>
          <a:prstGeom prst="rect">
            <a:avLst/>
          </a:prstGeom>
        </p:spPr>
      </p:pic>
      <p:pic>
        <p:nvPicPr>
          <p:cNvPr id="5" name="Content Placeholder 4" descr="People sitting at computers in a room&#10;&#10;AI-generated content may be incorrect.">
            <a:extLst>
              <a:ext uri="{FF2B5EF4-FFF2-40B4-BE49-F238E27FC236}">
                <a16:creationId xmlns:a16="http://schemas.microsoft.com/office/drawing/2014/main" id="{A26356FD-A5B5-6168-C8E5-312E3B70B397}"/>
              </a:ext>
            </a:extLst>
          </p:cNvPr>
          <p:cNvPicPr>
            <a:picLocks noGrp="1" noChangeAspect="1"/>
          </p:cNvPicPr>
          <p:nvPr>
            <p:ph idx="1"/>
          </p:nvPr>
        </p:nvPicPr>
        <p:blipFill>
          <a:blip r:embed="rId4"/>
          <a:stretch>
            <a:fillRect/>
          </a:stretch>
        </p:blipFill>
        <p:spPr>
          <a:xfrm>
            <a:off x="749038" y="3631096"/>
            <a:ext cx="4843089" cy="2760560"/>
          </a:xfrm>
          <a:prstGeom prst="rect">
            <a:avLst/>
          </a:prstGeom>
        </p:spPr>
      </p:pic>
      <p:sp>
        <p:nvSpPr>
          <p:cNvPr id="14" name="Rectangle 13">
            <a:extLst>
              <a:ext uri="{FF2B5EF4-FFF2-40B4-BE49-F238E27FC236}">
                <a16:creationId xmlns:a16="http://schemas.microsoft.com/office/drawing/2014/main" id="{799448F2-0E5B-42DA-B2D1-11A14E947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E8A7552-20E1-4F34-ADAB-C1DB6634D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people sitting in chairs watching a presentation&#10;&#10;AI-generated content may be incorrect.">
            <a:extLst>
              <a:ext uri="{FF2B5EF4-FFF2-40B4-BE49-F238E27FC236}">
                <a16:creationId xmlns:a16="http://schemas.microsoft.com/office/drawing/2014/main" id="{E532A5F6-A79B-DB19-D9D7-77F0181CA87B}"/>
              </a:ext>
            </a:extLst>
          </p:cNvPr>
          <p:cNvPicPr>
            <a:picLocks noChangeAspect="1"/>
          </p:cNvPicPr>
          <p:nvPr/>
        </p:nvPicPr>
        <p:blipFill>
          <a:blip r:embed="rId5"/>
          <a:stretch>
            <a:fillRect/>
          </a:stretch>
        </p:blipFill>
        <p:spPr>
          <a:xfrm>
            <a:off x="6308034" y="1321658"/>
            <a:ext cx="5426764" cy="4070073"/>
          </a:xfrm>
          <a:prstGeom prst="rect">
            <a:avLst/>
          </a:prstGeom>
        </p:spPr>
      </p:pic>
    </p:spTree>
    <p:extLst>
      <p:ext uri="{BB962C8B-B14F-4D97-AF65-F5344CB8AC3E}">
        <p14:creationId xmlns:p14="http://schemas.microsoft.com/office/powerpoint/2010/main" val="1391240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Cell towers">
            <a:extLst>
              <a:ext uri="{FF2B5EF4-FFF2-40B4-BE49-F238E27FC236}">
                <a16:creationId xmlns:a16="http://schemas.microsoft.com/office/drawing/2014/main" id="{8BE297AB-2BEE-F309-43F5-249DE4E7F0C0}"/>
              </a:ext>
            </a:extLst>
          </p:cNvPr>
          <p:cNvPicPr>
            <a:picLocks noChangeAspect="1"/>
          </p:cNvPicPr>
          <p:nvPr/>
        </p:nvPicPr>
        <p:blipFill>
          <a:blip r:embed="rId3"/>
          <a:srcRect t="15730"/>
          <a:stretch/>
        </p:blipFill>
        <p:spPr>
          <a:xfrm>
            <a:off x="-3047" y="10"/>
            <a:ext cx="12191999" cy="6857990"/>
          </a:xfrm>
          <a:prstGeom prst="rect">
            <a:avLst/>
          </a:prstGeom>
        </p:spPr>
      </p:pic>
      <p:sp>
        <p:nvSpPr>
          <p:cNvPr id="17" name="Rectangle 16">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75EDF0-CCBB-A036-8FB6-C7D3622DC2B5}"/>
              </a:ext>
            </a:extLst>
          </p:cNvPr>
          <p:cNvSpPr>
            <a:spLocks noGrp="1"/>
          </p:cNvSpPr>
          <p:nvPr>
            <p:ph type="title"/>
          </p:nvPr>
        </p:nvSpPr>
        <p:spPr>
          <a:xfrm>
            <a:off x="168592" y="387895"/>
            <a:ext cx="8589645" cy="1431813"/>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b="0" i="0" u="none" strike="noStrike" dirty="0">
                <a:effectLst/>
              </a:rPr>
              <a:t>Equity, Access &amp; Voice</a:t>
            </a:r>
            <a:endParaRPr lang="en-US" sz="5200" dirty="0"/>
          </a:p>
        </p:txBody>
      </p:sp>
    </p:spTree>
    <p:extLst>
      <p:ext uri="{BB962C8B-B14F-4D97-AF65-F5344CB8AC3E}">
        <p14:creationId xmlns:p14="http://schemas.microsoft.com/office/powerpoint/2010/main" val="3718103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96649B2-A1FE-BFA2-1455-FE6D1BADFE49}"/>
              </a:ext>
            </a:extLst>
          </p:cNvPr>
          <p:cNvPicPr>
            <a:picLocks noGrp="1" noChangeAspect="1"/>
          </p:cNvPicPr>
          <p:nvPr>
            <p:ph idx="1"/>
          </p:nvPr>
        </p:nvPicPr>
        <p:blipFill>
          <a:blip r:embed="rId3"/>
          <a:srcRect t="2597"/>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28FF07-5103-FE18-9BD5-1293E35490C3}"/>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b="0" i="0" u="none" strike="noStrike" dirty="0">
                <a:solidFill>
                  <a:schemeClr val="tx1">
                    <a:lumMod val="85000"/>
                    <a:lumOff val="15000"/>
                  </a:schemeClr>
                </a:solidFill>
                <a:effectLst/>
              </a:rPr>
              <a:t>Employability in a Global Marketplace</a:t>
            </a:r>
            <a:endParaRPr lang="en-US" sz="3600" dirty="0">
              <a:solidFill>
                <a:schemeClr val="tx1">
                  <a:lumMod val="85000"/>
                  <a:lumOff val="15000"/>
                </a:schemeClr>
              </a:solidFill>
            </a:endParaRP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5275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Light reflection in a lens">
            <a:extLst>
              <a:ext uri="{FF2B5EF4-FFF2-40B4-BE49-F238E27FC236}">
                <a16:creationId xmlns:a16="http://schemas.microsoft.com/office/drawing/2014/main" id="{C8BD6463-B7EE-1DC1-FF3C-052761600298}"/>
              </a:ext>
            </a:extLst>
          </p:cNvPr>
          <p:cNvPicPr>
            <a:picLocks noChangeAspect="1"/>
          </p:cNvPicPr>
          <p:nvPr/>
        </p:nvPicPr>
        <p:blipFill>
          <a:blip r:embed="rId3"/>
          <a:srcRect t="3151" b="12579"/>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8919C8-361C-DB2C-DD09-2A281F5F9A09}"/>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b="0" i="0" u="none" strike="noStrike" dirty="0">
                <a:solidFill>
                  <a:schemeClr val="tx1">
                    <a:lumMod val="85000"/>
                    <a:lumOff val="15000"/>
                  </a:schemeClr>
                </a:solidFill>
                <a:effectLst/>
              </a:rPr>
              <a:t>Innovation Through Diverse Lenses</a:t>
            </a:r>
            <a:endParaRPr lang="en-US" sz="3600" dirty="0">
              <a:solidFill>
                <a:schemeClr val="tx1">
                  <a:lumMod val="85000"/>
                  <a:lumOff val="15000"/>
                </a:schemeClr>
              </a:solidFill>
            </a:endParaRP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1235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4053CBF-3932-45FF-8285-EE5146085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2E751C04-BEA6-446B-A678-9C74819EBD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8230" y="-8167"/>
            <a:ext cx="4834070" cy="2488150"/>
            <a:chOff x="6867015" y="-1"/>
            <a:chExt cx="5324985" cy="3251912"/>
          </a:xfrm>
          <a:solidFill>
            <a:schemeClr val="bg1">
              <a:alpha val="30000"/>
            </a:schemeClr>
          </a:solidFill>
        </p:grpSpPr>
        <p:sp>
          <p:nvSpPr>
            <p:cNvPr id="13" name="Freeform: Shape 12">
              <a:extLst>
                <a:ext uri="{FF2B5EF4-FFF2-40B4-BE49-F238E27FC236}">
                  <a16:creationId xmlns:a16="http://schemas.microsoft.com/office/drawing/2014/main" id="{2625A013-D9BE-43C4-AF21-6F2B003EF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F7875715-EC2E-457F-851D-F6C817685F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F7E41CC6-0C83-40EE-80BB-79394D9E9B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00603498-5DFE-4D26-BFB5-C9269C9BD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B63ACBA3-DEFD-4C6D-BBA0-64468FA99C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058275" y="4146310"/>
            <a:ext cx="3142400" cy="2716805"/>
            <a:chOff x="-305" y="-4155"/>
            <a:chExt cx="2514948" cy="2174333"/>
          </a:xfrm>
          <a:solidFill>
            <a:schemeClr val="bg1">
              <a:alpha val="30000"/>
            </a:schemeClr>
          </a:solidFill>
        </p:grpSpPr>
        <p:sp>
          <p:nvSpPr>
            <p:cNvPr id="19" name="Freeform: Shape 18">
              <a:extLst>
                <a:ext uri="{FF2B5EF4-FFF2-40B4-BE49-F238E27FC236}">
                  <a16:creationId xmlns:a16="http://schemas.microsoft.com/office/drawing/2014/main" id="{62F7819D-2B89-4D80-A1C3-8B318116BA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B7065990-2350-41B3-858B-20EF8744F2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58DA7EC7-CAA0-4665-AA29-BFBA806EC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2" name="Freeform: Shape 21">
              <a:extLst>
                <a:ext uri="{FF2B5EF4-FFF2-40B4-BE49-F238E27FC236}">
                  <a16:creationId xmlns:a16="http://schemas.microsoft.com/office/drawing/2014/main" id="{B1132A14-489F-4CED-B626-2A1711C987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243948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3E0C4E2-771B-D33A-41B6-F3961CC6B4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85AC0B-9848-BB1B-0B39-A6E312682A85}"/>
              </a:ext>
            </a:extLst>
          </p:cNvPr>
          <p:cNvSpPr>
            <a:spLocks noGrp="1"/>
          </p:cNvSpPr>
          <p:nvPr>
            <p:ph type="title"/>
          </p:nvPr>
        </p:nvSpPr>
        <p:spPr>
          <a:xfrm>
            <a:off x="7720781" y="1320127"/>
            <a:ext cx="3633019" cy="3049920"/>
          </a:xfrm>
        </p:spPr>
        <p:txBody>
          <a:bodyPr vert="horz" lIns="91440" tIns="45720" rIns="91440" bIns="45720" rtlCol="0" anchor="t">
            <a:normAutofit fontScale="90000"/>
          </a:bodyPr>
          <a:lstStyle/>
          <a:p>
            <a:r>
              <a:rPr lang="en-US" sz="3100" b="1" i="0" u="none" strike="noStrike" kern="1200" dirty="0">
                <a:solidFill>
                  <a:schemeClr val="tx1"/>
                </a:solidFill>
                <a:effectLst/>
                <a:latin typeface="+mj-lt"/>
                <a:ea typeface="+mj-ea"/>
                <a:cs typeface="+mj-cs"/>
              </a:rPr>
              <a:t>Implementing </a:t>
            </a:r>
            <a:r>
              <a:rPr lang="en-US" sz="3100" b="1" i="0" u="none" strike="noStrike" kern="1200" dirty="0" err="1">
                <a:solidFill>
                  <a:schemeClr val="tx1"/>
                </a:solidFill>
                <a:effectLst/>
                <a:latin typeface="+mj-lt"/>
                <a:ea typeface="+mj-ea"/>
                <a:cs typeface="+mj-cs"/>
              </a:rPr>
              <a:t>Internationalisation</a:t>
            </a:r>
            <a:r>
              <a:rPr lang="en-US" sz="3100" b="1" i="0" u="none" strike="noStrike" kern="1200" dirty="0">
                <a:solidFill>
                  <a:schemeClr val="tx1"/>
                </a:solidFill>
                <a:effectLst/>
                <a:latin typeface="+mj-lt"/>
                <a:ea typeface="+mj-ea"/>
                <a:cs typeface="+mj-cs"/>
              </a:rPr>
              <a:t> </a:t>
            </a:r>
            <a:r>
              <a:rPr lang="en-US" sz="3100" b="1" dirty="0"/>
              <a:t>in</a:t>
            </a:r>
            <a:r>
              <a:rPr lang="en-US" sz="3100" b="1" i="0" u="none" strike="noStrike" kern="1200" dirty="0">
                <a:solidFill>
                  <a:schemeClr val="tx1"/>
                </a:solidFill>
                <a:effectLst/>
                <a:latin typeface="+mj-lt"/>
                <a:ea typeface="+mj-ea"/>
                <a:cs typeface="+mj-cs"/>
              </a:rPr>
              <a:t> Media Arts Education</a:t>
            </a:r>
            <a:br>
              <a:rPr lang="en-US" sz="3100" b="1" i="0" u="none" strike="noStrike" kern="1200" dirty="0">
                <a:solidFill>
                  <a:schemeClr val="tx1"/>
                </a:solidFill>
                <a:effectLst/>
                <a:latin typeface="+mj-lt"/>
                <a:ea typeface="+mj-ea"/>
                <a:cs typeface="+mj-cs"/>
              </a:rPr>
            </a:br>
            <a:br>
              <a:rPr lang="en-US" sz="3100" b="1" i="0" u="none" strike="noStrike" kern="1200" dirty="0">
                <a:solidFill>
                  <a:schemeClr val="tx1"/>
                </a:solidFill>
                <a:effectLst/>
                <a:latin typeface="+mj-lt"/>
                <a:ea typeface="+mj-ea"/>
                <a:cs typeface="+mj-cs"/>
              </a:rPr>
            </a:br>
            <a:br>
              <a:rPr lang="en-US" sz="3100" b="1" i="0" u="none" strike="noStrike" kern="1200" dirty="0">
                <a:solidFill>
                  <a:schemeClr val="tx1"/>
                </a:solidFill>
                <a:effectLst/>
                <a:latin typeface="+mj-lt"/>
                <a:ea typeface="+mj-ea"/>
                <a:cs typeface="+mj-cs"/>
              </a:rPr>
            </a:br>
            <a:r>
              <a:rPr lang="en-SE" sz="3200" dirty="0"/>
              <a:t>Where do we start?</a:t>
            </a:r>
            <a:br>
              <a:rPr lang="en-US" sz="3100" kern="1200" dirty="0">
                <a:solidFill>
                  <a:schemeClr val="tx1"/>
                </a:solidFill>
                <a:latin typeface="+mj-lt"/>
                <a:ea typeface="+mj-ea"/>
                <a:cs typeface="+mj-cs"/>
              </a:rPr>
            </a:br>
            <a:endParaRPr lang="en-US" sz="3100" kern="1200" dirty="0">
              <a:solidFill>
                <a:schemeClr val="tx1"/>
              </a:solidFill>
              <a:latin typeface="+mj-lt"/>
              <a:ea typeface="+mj-ea"/>
              <a:cs typeface="+mj-cs"/>
            </a:endParaRPr>
          </a:p>
        </p:txBody>
      </p:sp>
      <p:pic>
        <p:nvPicPr>
          <p:cNvPr id="4" name="Content Placeholder 3">
            <a:extLst>
              <a:ext uri="{FF2B5EF4-FFF2-40B4-BE49-F238E27FC236}">
                <a16:creationId xmlns:a16="http://schemas.microsoft.com/office/drawing/2014/main" id="{09A446E3-587E-6455-9B56-674F1EA30F68}"/>
              </a:ext>
            </a:extLst>
          </p:cNvPr>
          <p:cNvPicPr>
            <a:picLocks noGrp="1" noChangeAspect="1"/>
          </p:cNvPicPr>
          <p:nvPr>
            <p:ph idx="1"/>
          </p:nvPr>
        </p:nvPicPr>
        <p:blipFill>
          <a:blip r:embed="rId3"/>
          <a:srcRect l="2558" r="11435" b="2"/>
          <a:stretch/>
        </p:blipFill>
        <p:spPr>
          <a:xfrm>
            <a:off x="782090" y="1073517"/>
            <a:ext cx="6400376" cy="4539342"/>
          </a:xfrm>
          <a:prstGeom prst="rect">
            <a:avLst/>
          </a:prstGeom>
        </p:spPr>
      </p:pic>
      <p:grpSp>
        <p:nvGrpSpPr>
          <p:cNvPr id="9" name="Group 8">
            <a:extLst>
              <a:ext uri="{FF2B5EF4-FFF2-40B4-BE49-F238E27FC236}">
                <a16:creationId xmlns:a16="http://schemas.microsoft.com/office/drawing/2014/main" id="{7E0FE442-FDE7-03A0-48D0-17C4325DB2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0" name="Rectangle 9">
              <a:extLst>
                <a:ext uri="{FF2B5EF4-FFF2-40B4-BE49-F238E27FC236}">
                  <a16:creationId xmlns:a16="http://schemas.microsoft.com/office/drawing/2014/main" id="{45A187A5-6081-1B66-F1E9-CB90253CCB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22D013-AC81-41D9-9EAC-40AF2594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82779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D1BB35-B607-9200-3663-02D09C3D1ED5}"/>
              </a:ext>
            </a:extLst>
          </p:cNvPr>
          <p:cNvSpPr>
            <a:spLocks noGrp="1"/>
          </p:cNvSpPr>
          <p:nvPr>
            <p:ph type="title"/>
          </p:nvPr>
        </p:nvSpPr>
        <p:spPr>
          <a:xfrm>
            <a:off x="1113810" y="2960716"/>
            <a:ext cx="4036334" cy="2387600"/>
          </a:xfrm>
        </p:spPr>
        <p:txBody>
          <a:bodyPr vert="horz" lIns="91440" tIns="45720" rIns="91440" bIns="45720" rtlCol="0" anchor="t">
            <a:normAutofit/>
          </a:bodyPr>
          <a:lstStyle/>
          <a:p>
            <a:r>
              <a:rPr lang="en-US" sz="5400" kern="1200">
                <a:solidFill>
                  <a:schemeClr val="tx1"/>
                </a:solidFill>
                <a:latin typeface="+mj-lt"/>
                <a:ea typeface="+mj-ea"/>
                <a:cs typeface="+mj-cs"/>
              </a:rPr>
              <a:t>Strategic Plan</a:t>
            </a: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green cover with white text&#10;&#10;AI-generated content may be incorrect.">
            <a:extLst>
              <a:ext uri="{FF2B5EF4-FFF2-40B4-BE49-F238E27FC236}">
                <a16:creationId xmlns:a16="http://schemas.microsoft.com/office/drawing/2014/main" id="{9B011309-B4C3-D73C-B14D-1460DD28EAA2}"/>
              </a:ext>
            </a:extLst>
          </p:cNvPr>
          <p:cNvPicPr>
            <a:picLocks noGrp="1" noChangeAspect="1"/>
          </p:cNvPicPr>
          <p:nvPr>
            <p:ph idx="1"/>
          </p:nvPr>
        </p:nvPicPr>
        <p:blipFill>
          <a:blip r:embed="rId3"/>
          <a:stretch>
            <a:fillRect/>
          </a:stretch>
        </p:blipFill>
        <p:spPr>
          <a:xfrm>
            <a:off x="6811627" y="666728"/>
            <a:ext cx="3757731" cy="5465791"/>
          </a:xfrm>
          <a:prstGeom prst="rect">
            <a:avLst/>
          </a:prstGeom>
        </p:spPr>
      </p:pic>
    </p:spTree>
    <p:extLst>
      <p:ext uri="{BB962C8B-B14F-4D97-AF65-F5344CB8AC3E}">
        <p14:creationId xmlns:p14="http://schemas.microsoft.com/office/powerpoint/2010/main" val="14597494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Content Placeholder 4" descr="A close-up of a paper&#10;&#10;AI-generated content may be incorrect.">
            <a:extLst>
              <a:ext uri="{FF2B5EF4-FFF2-40B4-BE49-F238E27FC236}">
                <a16:creationId xmlns:a16="http://schemas.microsoft.com/office/drawing/2014/main" id="{C02C6CD3-AC48-0AC6-295C-5D93920E1FCC}"/>
              </a:ext>
            </a:extLst>
          </p:cNvPr>
          <p:cNvPicPr>
            <a:picLocks noGrp="1" noChangeAspect="1"/>
          </p:cNvPicPr>
          <p:nvPr>
            <p:ph idx="1"/>
          </p:nvPr>
        </p:nvPicPr>
        <p:blipFill>
          <a:blip r:embed="rId3"/>
          <a:stretch>
            <a:fillRect/>
          </a:stretch>
        </p:blipFill>
        <p:spPr>
          <a:xfrm>
            <a:off x="1182531" y="643466"/>
            <a:ext cx="5969794" cy="5566833"/>
          </a:xfrm>
          <a:prstGeom prst="rect">
            <a:avLst/>
          </a:prstGeom>
        </p:spPr>
      </p:pic>
      <p:grpSp>
        <p:nvGrpSpPr>
          <p:cNvPr id="14" name="Group 13">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15"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6"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429910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8761DDFE-071F-4200-B0AA-394476C2D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644F3E-36E1-6E96-1408-F480E7894E62}"/>
              </a:ext>
            </a:extLst>
          </p:cNvPr>
          <p:cNvSpPr>
            <a:spLocks noGrp="1"/>
          </p:cNvSpPr>
          <p:nvPr>
            <p:ph type="title"/>
          </p:nvPr>
        </p:nvSpPr>
        <p:spPr>
          <a:xfrm>
            <a:off x="838198" y="547815"/>
            <a:ext cx="5167185" cy="1680519"/>
          </a:xfrm>
        </p:spPr>
        <p:txBody>
          <a:bodyPr vert="horz" lIns="91440" tIns="45720" rIns="91440" bIns="45720" rtlCol="0">
            <a:normAutofit/>
          </a:bodyPr>
          <a:lstStyle/>
          <a:p>
            <a:r>
              <a:rPr lang="en-US" sz="4000" kern="1200">
                <a:latin typeface="+mj-lt"/>
                <a:ea typeface="+mj-ea"/>
                <a:cs typeface="+mj-cs"/>
              </a:rPr>
              <a:t>Education</a:t>
            </a:r>
          </a:p>
        </p:txBody>
      </p:sp>
      <p:pic>
        <p:nvPicPr>
          <p:cNvPr id="6" name="Picture 5">
            <a:extLst>
              <a:ext uri="{FF2B5EF4-FFF2-40B4-BE49-F238E27FC236}">
                <a16:creationId xmlns:a16="http://schemas.microsoft.com/office/drawing/2014/main" id="{45D936EC-F8B7-0221-0E00-2E9B305EE76B}"/>
              </a:ext>
            </a:extLst>
          </p:cNvPr>
          <p:cNvPicPr>
            <a:picLocks noChangeAspect="1"/>
          </p:cNvPicPr>
          <p:nvPr/>
        </p:nvPicPr>
        <p:blipFill>
          <a:blip r:embed="rId3"/>
          <a:stretch>
            <a:fillRect/>
          </a:stretch>
        </p:blipFill>
        <p:spPr>
          <a:xfrm>
            <a:off x="838198" y="2559408"/>
            <a:ext cx="5167185" cy="3436178"/>
          </a:xfrm>
          <a:prstGeom prst="rect">
            <a:avLst/>
          </a:prstGeom>
        </p:spPr>
      </p:pic>
      <p:pic>
        <p:nvPicPr>
          <p:cNvPr id="5" name="Content Placeholder 4" descr="A close up of black text&#10;&#10;AI-generated content may be incorrect.">
            <a:extLst>
              <a:ext uri="{FF2B5EF4-FFF2-40B4-BE49-F238E27FC236}">
                <a16:creationId xmlns:a16="http://schemas.microsoft.com/office/drawing/2014/main" id="{1D1BC3EC-9DC8-4E1E-6BAD-0F3C981292D8}"/>
              </a:ext>
            </a:extLst>
          </p:cNvPr>
          <p:cNvPicPr>
            <a:picLocks noChangeAspect="1"/>
          </p:cNvPicPr>
          <p:nvPr/>
        </p:nvPicPr>
        <p:blipFill>
          <a:blip r:embed="rId4"/>
          <a:stretch>
            <a:fillRect/>
          </a:stretch>
        </p:blipFill>
        <p:spPr>
          <a:xfrm>
            <a:off x="6198394" y="3851204"/>
            <a:ext cx="5167185" cy="852586"/>
          </a:xfrm>
          <a:prstGeom prst="rect">
            <a:avLst/>
          </a:prstGeom>
        </p:spPr>
      </p:pic>
    </p:spTree>
    <p:extLst>
      <p:ext uri="{BB962C8B-B14F-4D97-AF65-F5344CB8AC3E}">
        <p14:creationId xmlns:p14="http://schemas.microsoft.com/office/powerpoint/2010/main" val="30049239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8761DDFE-071F-4200-B0AA-394476C2D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99D70F-1BF3-93B0-45CA-618E54A445ED}"/>
              </a:ext>
            </a:extLst>
          </p:cNvPr>
          <p:cNvSpPr>
            <a:spLocks noGrp="1"/>
          </p:cNvSpPr>
          <p:nvPr>
            <p:ph type="title"/>
          </p:nvPr>
        </p:nvSpPr>
        <p:spPr>
          <a:xfrm>
            <a:off x="838198" y="547815"/>
            <a:ext cx="5167185" cy="1680519"/>
          </a:xfrm>
        </p:spPr>
        <p:txBody>
          <a:bodyPr vert="horz" lIns="91440" tIns="45720" rIns="91440" bIns="45720" rtlCol="0">
            <a:normAutofit/>
          </a:bodyPr>
          <a:lstStyle/>
          <a:p>
            <a:r>
              <a:rPr lang="en-US" sz="4000"/>
              <a:t>Artistic Research</a:t>
            </a:r>
          </a:p>
        </p:txBody>
      </p:sp>
      <p:pic>
        <p:nvPicPr>
          <p:cNvPr id="6" name="Picture 5">
            <a:extLst>
              <a:ext uri="{FF2B5EF4-FFF2-40B4-BE49-F238E27FC236}">
                <a16:creationId xmlns:a16="http://schemas.microsoft.com/office/drawing/2014/main" id="{C8E459B2-4141-9CE6-57C7-E85FCBF2AEFC}"/>
              </a:ext>
            </a:extLst>
          </p:cNvPr>
          <p:cNvPicPr>
            <a:picLocks noChangeAspect="1"/>
          </p:cNvPicPr>
          <p:nvPr/>
        </p:nvPicPr>
        <p:blipFill>
          <a:blip r:embed="rId3"/>
          <a:stretch>
            <a:fillRect/>
          </a:stretch>
        </p:blipFill>
        <p:spPr>
          <a:xfrm>
            <a:off x="838198" y="3373240"/>
            <a:ext cx="5167185" cy="1808514"/>
          </a:xfrm>
          <a:prstGeom prst="rect">
            <a:avLst/>
          </a:prstGeom>
        </p:spPr>
      </p:pic>
      <p:pic>
        <p:nvPicPr>
          <p:cNvPr id="5" name="Content Placeholder 4" descr="A close-up of black text&#10;&#10;AI-generated content may be incorrect.">
            <a:extLst>
              <a:ext uri="{FF2B5EF4-FFF2-40B4-BE49-F238E27FC236}">
                <a16:creationId xmlns:a16="http://schemas.microsoft.com/office/drawing/2014/main" id="{23D13462-C55E-9C06-9F80-B4E7B25EB793}"/>
              </a:ext>
            </a:extLst>
          </p:cNvPr>
          <p:cNvPicPr>
            <a:picLocks noChangeAspect="1"/>
          </p:cNvPicPr>
          <p:nvPr/>
        </p:nvPicPr>
        <p:blipFill>
          <a:blip r:embed="rId4"/>
          <a:stretch>
            <a:fillRect/>
          </a:stretch>
        </p:blipFill>
        <p:spPr>
          <a:xfrm>
            <a:off x="6198394" y="3715566"/>
            <a:ext cx="5167185" cy="1123861"/>
          </a:xfrm>
          <a:prstGeom prst="rect">
            <a:avLst/>
          </a:prstGeom>
        </p:spPr>
      </p:pic>
    </p:spTree>
    <p:extLst>
      <p:ext uri="{BB962C8B-B14F-4D97-AF65-F5344CB8AC3E}">
        <p14:creationId xmlns:p14="http://schemas.microsoft.com/office/powerpoint/2010/main" val="4151120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00381-7CEF-C22C-FDE5-CA74BB3000C2}"/>
              </a:ext>
            </a:extLst>
          </p:cNvPr>
          <p:cNvSpPr>
            <a:spLocks noGrp="1"/>
          </p:cNvSpPr>
          <p:nvPr>
            <p:ph type="title"/>
          </p:nvPr>
        </p:nvSpPr>
        <p:spPr>
          <a:xfrm>
            <a:off x="1524000" y="4914855"/>
            <a:ext cx="9144000" cy="786703"/>
          </a:xfrm>
        </p:spPr>
        <p:txBody>
          <a:bodyPr vert="horz" lIns="91440" tIns="45720" rIns="91440" bIns="45720" rtlCol="0" anchor="b">
            <a:normAutofit/>
          </a:bodyPr>
          <a:lstStyle/>
          <a:p>
            <a:pPr algn="ctr"/>
            <a:r>
              <a:rPr lang="en-US" sz="3600" dirty="0"/>
              <a:t>Engaging with Society</a:t>
            </a:r>
          </a:p>
        </p:txBody>
      </p:sp>
      <p:pic>
        <p:nvPicPr>
          <p:cNvPr id="6" name="Content Placeholder 5">
            <a:extLst>
              <a:ext uri="{FF2B5EF4-FFF2-40B4-BE49-F238E27FC236}">
                <a16:creationId xmlns:a16="http://schemas.microsoft.com/office/drawing/2014/main" id="{CA6474D7-344C-C977-3816-9760CF695C67}"/>
              </a:ext>
            </a:extLst>
          </p:cNvPr>
          <p:cNvPicPr>
            <a:picLocks noGrp="1" noChangeAspect="1"/>
          </p:cNvPicPr>
          <p:nvPr>
            <p:ph idx="1"/>
          </p:nvPr>
        </p:nvPicPr>
        <p:blipFill>
          <a:blip r:embed="rId3"/>
          <a:stretch>
            <a:fillRect/>
          </a:stretch>
        </p:blipFill>
        <p:spPr>
          <a:xfrm>
            <a:off x="1068406" y="876301"/>
            <a:ext cx="4936249" cy="3716481"/>
          </a:xfrm>
          <a:prstGeom prst="rect">
            <a:avLst/>
          </a:prstGeom>
        </p:spPr>
      </p:pic>
      <p:pic>
        <p:nvPicPr>
          <p:cNvPr id="5" name="Content Placeholder 4" descr="A close up of black text&#10;&#10;AI-generated content may be incorrect.">
            <a:extLst>
              <a:ext uri="{FF2B5EF4-FFF2-40B4-BE49-F238E27FC236}">
                <a16:creationId xmlns:a16="http://schemas.microsoft.com/office/drawing/2014/main" id="{D93DE42D-C8D3-44B3-DA04-0775BB9938B4}"/>
              </a:ext>
            </a:extLst>
          </p:cNvPr>
          <p:cNvPicPr>
            <a:picLocks noChangeAspect="1"/>
          </p:cNvPicPr>
          <p:nvPr/>
        </p:nvPicPr>
        <p:blipFill>
          <a:blip r:embed="rId4"/>
          <a:stretch>
            <a:fillRect/>
          </a:stretch>
        </p:blipFill>
        <p:spPr>
          <a:xfrm>
            <a:off x="6225444" y="2293415"/>
            <a:ext cx="5114501" cy="882252"/>
          </a:xfrm>
          <a:prstGeom prst="rect">
            <a:avLst/>
          </a:prstGeom>
        </p:spPr>
      </p:pic>
      <p:grpSp>
        <p:nvGrpSpPr>
          <p:cNvPr id="19" name="Group 18">
            <a:extLst>
              <a:ext uri="{FF2B5EF4-FFF2-40B4-BE49-F238E27FC236}">
                <a16:creationId xmlns:a16="http://schemas.microsoft.com/office/drawing/2014/main" id="{B0F380AC-9202-53E9-8D39-90E7C2AC75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6737460"/>
            <a:ext cx="12192000" cy="123364"/>
            <a:chOff x="1" y="6737460"/>
            <a:chExt cx="12192000" cy="123364"/>
          </a:xfrm>
        </p:grpSpPr>
        <p:sp>
          <p:nvSpPr>
            <p:cNvPr id="20" name="Rectangle 19">
              <a:extLst>
                <a:ext uri="{FF2B5EF4-FFF2-40B4-BE49-F238E27FC236}">
                  <a16:creationId xmlns:a16="http://schemas.microsoft.com/office/drawing/2014/main" id="{B9334AC3-F97B-AAEB-193C-D6FEF2851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CF0F8F8-6D3A-38F2-F9D7-AA175316B2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37529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4ECDE7A-6944-466D-8FFE-149A29BA6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B3420082-9415-44EC-802E-C77D71D59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55A52C45-1FCB-4636-A80F-2849B8226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454F3D1-72DD-6E86-A9EE-FFCDA534E544}"/>
              </a:ext>
            </a:extLst>
          </p:cNvPr>
          <p:cNvSpPr>
            <a:spLocks noGrp="1"/>
          </p:cNvSpPr>
          <p:nvPr>
            <p:ph type="title"/>
          </p:nvPr>
        </p:nvSpPr>
        <p:spPr>
          <a:xfrm>
            <a:off x="1115568" y="548640"/>
            <a:ext cx="10168128" cy="1179576"/>
          </a:xfrm>
        </p:spPr>
        <p:txBody>
          <a:bodyPr>
            <a:normAutofit/>
          </a:bodyPr>
          <a:lstStyle/>
          <a:p>
            <a:pPr marL="0" indent="0">
              <a:buNone/>
            </a:pPr>
            <a:r>
              <a:rPr lang="en-SE" sz="4800" dirty="0"/>
              <a:t>Operational plan</a:t>
            </a:r>
          </a:p>
        </p:txBody>
      </p:sp>
      <p:sp>
        <p:nvSpPr>
          <p:cNvPr id="15" name="Rectangle 14">
            <a:extLst>
              <a:ext uri="{FF2B5EF4-FFF2-40B4-BE49-F238E27FC236}">
                <a16:creationId xmlns:a16="http://schemas.microsoft.com/office/drawing/2014/main" id="{768EB4DD-3704-43AD-92B3-C4E0C6EA9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F26F63E2-7936-80CD-E88A-C43D5B9217E9}"/>
              </a:ext>
            </a:extLst>
          </p:cNvPr>
          <p:cNvPicPr>
            <a:picLocks noChangeAspect="1"/>
          </p:cNvPicPr>
          <p:nvPr/>
        </p:nvPicPr>
        <p:blipFill>
          <a:blip r:embed="rId3"/>
          <a:srcRect l="2526" r="3" b="3"/>
          <a:stretch/>
        </p:blipFill>
        <p:spPr>
          <a:xfrm>
            <a:off x="908304" y="2478024"/>
            <a:ext cx="6009855" cy="3694176"/>
          </a:xfrm>
          <a:prstGeom prst="rect">
            <a:avLst/>
          </a:prstGeom>
        </p:spPr>
      </p:pic>
      <p:sp>
        <p:nvSpPr>
          <p:cNvPr id="3" name="Content Placeholder 2">
            <a:extLst>
              <a:ext uri="{FF2B5EF4-FFF2-40B4-BE49-F238E27FC236}">
                <a16:creationId xmlns:a16="http://schemas.microsoft.com/office/drawing/2014/main" id="{D24CFEC9-5C3D-2EE5-2255-E582851961A6}"/>
              </a:ext>
            </a:extLst>
          </p:cNvPr>
          <p:cNvSpPr>
            <a:spLocks noGrp="1"/>
          </p:cNvSpPr>
          <p:nvPr>
            <p:ph idx="1"/>
          </p:nvPr>
        </p:nvSpPr>
        <p:spPr>
          <a:xfrm>
            <a:off x="7411453" y="2478024"/>
            <a:ext cx="3872243" cy="3694176"/>
          </a:xfrm>
        </p:spPr>
        <p:txBody>
          <a:bodyPr anchor="ctr">
            <a:normAutofit/>
          </a:bodyPr>
          <a:lstStyle/>
          <a:p>
            <a:pPr marL="0" indent="0">
              <a:buNone/>
            </a:pPr>
            <a:endParaRPr lang="en-SE" sz="1800" dirty="0"/>
          </a:p>
          <a:p>
            <a:pPr marL="0" indent="0">
              <a:buNone/>
            </a:pPr>
            <a:r>
              <a:rPr lang="en-SE" sz="1800" b="1" dirty="0"/>
              <a:t>Vision</a:t>
            </a:r>
            <a:endParaRPr lang="en-SE" sz="1800" dirty="0"/>
          </a:p>
          <a:p>
            <a:pPr marL="0" indent="0">
              <a:buNone/>
            </a:pPr>
            <a:r>
              <a:rPr lang="en-SE" sz="1800" dirty="0"/>
              <a:t>SKH shall be an international leading arts university where arts education and research creates the conditions where art is dynamic, challenging and unbound.</a:t>
            </a:r>
          </a:p>
        </p:txBody>
      </p:sp>
    </p:spTree>
    <p:extLst>
      <p:ext uri="{BB962C8B-B14F-4D97-AF65-F5344CB8AC3E}">
        <p14:creationId xmlns:p14="http://schemas.microsoft.com/office/powerpoint/2010/main" val="1097647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D3B345-E0E4-34EF-64F8-6E5BE9B6A587}"/>
              </a:ext>
            </a:extLst>
          </p:cNvPr>
          <p:cNvSpPr>
            <a:spLocks noGrp="1"/>
          </p:cNvSpPr>
          <p:nvPr>
            <p:ph type="title"/>
          </p:nvPr>
        </p:nvSpPr>
        <p:spPr>
          <a:xfrm>
            <a:off x="640080" y="325369"/>
            <a:ext cx="4368602" cy="1956841"/>
          </a:xfrm>
        </p:spPr>
        <p:txBody>
          <a:bodyPr anchor="b">
            <a:normAutofit/>
          </a:bodyPr>
          <a:lstStyle/>
          <a:p>
            <a:r>
              <a:rPr lang="en-SE" sz="4800" dirty="0"/>
              <a:t>Course plan</a:t>
            </a:r>
          </a:p>
        </p:txBody>
      </p:sp>
      <p:sp>
        <p:nvSpPr>
          <p:cNvPr id="1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826BD046-350F-EE0C-5AA3-11B855771C37}"/>
              </a:ext>
            </a:extLst>
          </p:cNvPr>
          <p:cNvSpPr>
            <a:spLocks noGrp="1"/>
          </p:cNvSpPr>
          <p:nvPr>
            <p:ph idx="1"/>
          </p:nvPr>
        </p:nvSpPr>
        <p:spPr>
          <a:xfrm>
            <a:off x="640080" y="3242285"/>
            <a:ext cx="4243589" cy="2951282"/>
          </a:xfrm>
        </p:spPr>
        <p:txBody>
          <a:bodyPr>
            <a:normAutofit/>
          </a:bodyPr>
          <a:lstStyle/>
          <a:p>
            <a:pPr marL="0" indent="0">
              <a:buNone/>
            </a:pPr>
            <a:r>
              <a:rPr lang="en-US" sz="2200" dirty="0"/>
              <a:t>Film Editing III</a:t>
            </a:r>
          </a:p>
          <a:p>
            <a:pPr marL="0" indent="0">
              <a:buNone/>
            </a:pPr>
            <a:r>
              <a:rPr lang="en-US" sz="2200" dirty="0"/>
              <a:t>Learning outcomes:</a:t>
            </a:r>
          </a:p>
          <a:p>
            <a:pPr marL="0" indent="0">
              <a:buNone/>
            </a:pPr>
            <a:r>
              <a:rPr lang="en-US" sz="2200" dirty="0"/>
              <a:t>“Students shall be able to reflect critically about film composition and dramaturgy from various international perspectives”</a:t>
            </a:r>
          </a:p>
        </p:txBody>
      </p:sp>
      <p:pic>
        <p:nvPicPr>
          <p:cNvPr id="4" name="Content Placeholder 3">
            <a:extLst>
              <a:ext uri="{FF2B5EF4-FFF2-40B4-BE49-F238E27FC236}">
                <a16:creationId xmlns:a16="http://schemas.microsoft.com/office/drawing/2014/main" id="{D420F7E9-8AFB-1727-80ED-92AF7049DB2E}"/>
              </a:ext>
            </a:extLst>
          </p:cNvPr>
          <p:cNvPicPr>
            <a:picLocks noChangeAspect="1"/>
          </p:cNvPicPr>
          <p:nvPr/>
        </p:nvPicPr>
        <p:blipFill>
          <a:blip r:embed="rId3"/>
          <a:srcRect l="22364" r="24976"/>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02269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50B4F9BE-9BC2-85F8-A96A-63480148F124}"/>
              </a:ext>
            </a:extLst>
          </p:cNvPr>
          <p:cNvPicPr>
            <a:picLocks noGrp="1" noChangeAspect="1"/>
          </p:cNvPicPr>
          <p:nvPr>
            <p:ph idx="1"/>
          </p:nvPr>
        </p:nvPicPr>
        <p:blipFill>
          <a:blip r:embed="rId3"/>
          <a:srcRect l="3290" t="1557" r="13653" b="2"/>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ECA5476-EB2D-DE3C-93B9-3A1A7E04E61F}"/>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solidFill>
                  <a:schemeClr val="bg1"/>
                </a:solidFill>
              </a:rPr>
              <a:t>Embracing Global Perspectives in our classrooms</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4459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DF53A-A0A1-E3D4-D317-39ABEE64C2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00FA89-6C07-5080-8F85-433C0A17B485}"/>
              </a:ext>
            </a:extLst>
          </p:cNvPr>
          <p:cNvSpPr>
            <a:spLocks noGrp="1"/>
          </p:cNvSpPr>
          <p:nvPr>
            <p:ph type="title"/>
          </p:nvPr>
        </p:nvSpPr>
        <p:spPr>
          <a:xfrm>
            <a:off x="9093496" y="618681"/>
            <a:ext cx="2613872" cy="4794567"/>
          </a:xfrm>
        </p:spPr>
        <p:txBody>
          <a:bodyPr vert="horz" lIns="91440" tIns="45720" rIns="91440" bIns="45720" rtlCol="0" anchor="ctr">
            <a:normAutofit/>
          </a:bodyPr>
          <a:lstStyle/>
          <a:p>
            <a:r>
              <a:rPr lang="en-US" sz="3600" i="0" u="none" strike="noStrike" dirty="0">
                <a:effectLst/>
              </a:rPr>
              <a:t>Insist on a Globally Oriented Curriculum</a:t>
            </a:r>
            <a:endParaRPr lang="en-US" sz="3600" dirty="0"/>
          </a:p>
        </p:txBody>
      </p:sp>
      <p:pic>
        <p:nvPicPr>
          <p:cNvPr id="4" name="Content Placeholder 3">
            <a:extLst>
              <a:ext uri="{FF2B5EF4-FFF2-40B4-BE49-F238E27FC236}">
                <a16:creationId xmlns:a16="http://schemas.microsoft.com/office/drawing/2014/main" id="{DBF10AEA-40BF-5B97-5065-91D2BF55D9A5}"/>
              </a:ext>
            </a:extLst>
          </p:cNvPr>
          <p:cNvPicPr>
            <a:picLocks noGrp="1" noChangeAspect="1"/>
          </p:cNvPicPr>
          <p:nvPr>
            <p:ph idx="1"/>
          </p:nvPr>
        </p:nvPicPr>
        <p:blipFill>
          <a:blip r:embed="rId3"/>
          <a:srcRect t="5172" r="2" b="2"/>
          <a:stretch/>
        </p:blipFill>
        <p:spPr>
          <a:xfrm>
            <a:off x="0" y="408214"/>
            <a:ext cx="9000442" cy="6041571"/>
          </a:xfrm>
          <a:prstGeom prst="rect">
            <a:avLst/>
          </a:prstGeom>
          <a:effectLst/>
        </p:spPr>
      </p:pic>
    </p:spTree>
    <p:extLst>
      <p:ext uri="{BB962C8B-B14F-4D97-AF65-F5344CB8AC3E}">
        <p14:creationId xmlns:p14="http://schemas.microsoft.com/office/powerpoint/2010/main" val="10374756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E61B563-A4B2-5783-81AF-A2A053D747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5352229"/>
            <a:ext cx="12192000" cy="1519356"/>
            <a:chOff x="0" y="-29768"/>
            <a:chExt cx="12202174" cy="1519356"/>
          </a:xfrm>
        </p:grpSpPr>
        <p:sp>
          <p:nvSpPr>
            <p:cNvPr id="10" name="Rectangle 9">
              <a:extLst>
                <a:ext uri="{FF2B5EF4-FFF2-40B4-BE49-F238E27FC236}">
                  <a16:creationId xmlns:a16="http://schemas.microsoft.com/office/drawing/2014/main" id="{40633BBC-8C60-7DC4-F0CC-CE32251096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CC98078-F2A2-725C-ED61-320B63B695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289101" y="-1429602"/>
              <a:ext cx="1507122" cy="4319024"/>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1CD4C03-24F0-57A9-530E-8F2ABABDC5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880884" y="-2910652"/>
              <a:ext cx="1519356" cy="7281123"/>
            </a:xfrm>
            <a:prstGeom prst="rect">
              <a:avLst/>
            </a:prstGeom>
            <a:gradFill>
              <a:gsLst>
                <a:gs pos="29000">
                  <a:schemeClr val="accent5">
                    <a:lumMod val="60000"/>
                    <a:lumOff val="40000"/>
                    <a:alpha val="0"/>
                  </a:schemeClr>
                </a:gs>
                <a:gs pos="100000">
                  <a:schemeClr val="accent5">
                    <a:lumMod val="75000"/>
                    <a:alpha val="70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5BE4F162-1E6D-AC39-5F72-95C4129F90E6}"/>
              </a:ext>
            </a:extLst>
          </p:cNvPr>
          <p:cNvSpPr>
            <a:spLocks noGrp="1"/>
          </p:cNvSpPr>
          <p:nvPr>
            <p:ph type="title"/>
          </p:nvPr>
        </p:nvSpPr>
        <p:spPr>
          <a:xfrm>
            <a:off x="838200" y="5609902"/>
            <a:ext cx="6924026" cy="913975"/>
          </a:xfrm>
        </p:spPr>
        <p:txBody>
          <a:bodyPr vert="horz" lIns="91440" tIns="45720" rIns="91440" bIns="45720" rtlCol="0" anchor="ctr">
            <a:normAutofit/>
          </a:bodyPr>
          <a:lstStyle/>
          <a:p>
            <a:r>
              <a:rPr lang="en-US" sz="3200" dirty="0">
                <a:solidFill>
                  <a:srgbClr val="FFFFFF"/>
                </a:solidFill>
              </a:rPr>
              <a:t>Storytelling as a Global Bridge</a:t>
            </a:r>
          </a:p>
        </p:txBody>
      </p:sp>
      <p:pic>
        <p:nvPicPr>
          <p:cNvPr id="4" name="Content Placeholder 3">
            <a:extLst>
              <a:ext uri="{FF2B5EF4-FFF2-40B4-BE49-F238E27FC236}">
                <a16:creationId xmlns:a16="http://schemas.microsoft.com/office/drawing/2014/main" id="{172A2D90-D80C-2E3D-31AF-8667BBA18566}"/>
              </a:ext>
            </a:extLst>
          </p:cNvPr>
          <p:cNvPicPr>
            <a:picLocks noGrp="1" noChangeAspect="1"/>
          </p:cNvPicPr>
          <p:nvPr>
            <p:ph idx="1"/>
          </p:nvPr>
        </p:nvPicPr>
        <p:blipFill>
          <a:blip r:embed="rId3"/>
          <a:srcRect t="12857" b="10462"/>
          <a:stretch/>
        </p:blipFill>
        <p:spPr>
          <a:xfrm>
            <a:off x="1" y="10"/>
            <a:ext cx="12191998" cy="5352218"/>
          </a:xfrm>
          <a:prstGeom prst="rect">
            <a:avLst/>
          </a:prstGeom>
        </p:spPr>
      </p:pic>
    </p:spTree>
    <p:extLst>
      <p:ext uri="{BB962C8B-B14F-4D97-AF65-F5344CB8AC3E}">
        <p14:creationId xmlns:p14="http://schemas.microsoft.com/office/powerpoint/2010/main" val="24728049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720D8-8D61-E005-591E-022AEE73BB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D52F3F-464F-CB48-F4E0-733FD9310B01}"/>
              </a:ext>
            </a:extLst>
          </p:cNvPr>
          <p:cNvSpPr>
            <a:spLocks noGrp="1"/>
          </p:cNvSpPr>
          <p:nvPr>
            <p:ph type="title"/>
          </p:nvPr>
        </p:nvSpPr>
        <p:spPr>
          <a:xfrm>
            <a:off x="762001" y="5074024"/>
            <a:ext cx="10109199" cy="598032"/>
          </a:xfrm>
        </p:spPr>
        <p:txBody>
          <a:bodyPr vert="horz" lIns="91440" tIns="45720" rIns="91440" bIns="45720" rtlCol="0" anchor="ctr">
            <a:normAutofit/>
          </a:bodyPr>
          <a:lstStyle/>
          <a:p>
            <a:r>
              <a:rPr lang="en-US" sz="3600" i="0" u="none" strike="noStrike" dirty="0">
                <a:effectLst/>
              </a:rPr>
              <a:t>Promote Multilingual Storytelling</a:t>
            </a:r>
            <a:endParaRPr lang="en-US" sz="3600" dirty="0"/>
          </a:p>
        </p:txBody>
      </p:sp>
      <p:pic>
        <p:nvPicPr>
          <p:cNvPr id="4" name="Content Placeholder 3">
            <a:extLst>
              <a:ext uri="{FF2B5EF4-FFF2-40B4-BE49-F238E27FC236}">
                <a16:creationId xmlns:a16="http://schemas.microsoft.com/office/drawing/2014/main" id="{EF2748FA-9359-A5B3-1DBC-4CB6A8829F32}"/>
              </a:ext>
            </a:extLst>
          </p:cNvPr>
          <p:cNvPicPr>
            <a:picLocks noGrp="1" noChangeAspect="1"/>
          </p:cNvPicPr>
          <p:nvPr>
            <p:ph idx="1"/>
          </p:nvPr>
        </p:nvPicPr>
        <p:blipFill>
          <a:blip r:embed="rId3"/>
          <a:srcRect t="11122" b="5401"/>
          <a:stretch/>
        </p:blipFill>
        <p:spPr>
          <a:xfrm>
            <a:off x="20" y="-39"/>
            <a:ext cx="12191980" cy="4172740"/>
          </a:xfrm>
          <a:prstGeom prst="rect">
            <a:avLst/>
          </a:prstGeom>
        </p:spPr>
      </p:pic>
    </p:spTree>
    <p:extLst>
      <p:ext uri="{BB962C8B-B14F-4D97-AF65-F5344CB8AC3E}">
        <p14:creationId xmlns:p14="http://schemas.microsoft.com/office/powerpoint/2010/main" val="29509397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9BD9438-1B67-6120-3F77-70875C4694C8}"/>
              </a:ext>
            </a:extLst>
          </p:cNvPr>
          <p:cNvPicPr>
            <a:picLocks noGrp="1" noChangeAspect="1"/>
          </p:cNvPicPr>
          <p:nvPr>
            <p:ph idx="1"/>
          </p:nvPr>
        </p:nvPicPr>
        <p:blipFill>
          <a:blip r:embed="rId3"/>
          <a:srcRect/>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6B2098-980F-D2CD-B026-B166926596B6}"/>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Foster a Multilingual and Inclusive Environment </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26282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776D29F-0A2C-4F75-8582-7C7DFCBD1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F3C273-144D-11E5-213E-7BDEBFF3A1BD}"/>
              </a:ext>
            </a:extLst>
          </p:cNvPr>
          <p:cNvSpPr>
            <a:spLocks noGrp="1"/>
          </p:cNvSpPr>
          <p:nvPr>
            <p:ph type="title"/>
          </p:nvPr>
        </p:nvSpPr>
        <p:spPr>
          <a:xfrm>
            <a:off x="838200" y="1174819"/>
            <a:ext cx="4375151" cy="2858363"/>
          </a:xfrm>
        </p:spPr>
        <p:txBody>
          <a:bodyPr vert="horz" lIns="91440" tIns="45720" rIns="91440" bIns="45720" rtlCol="0" anchor="b">
            <a:normAutofit/>
          </a:bodyPr>
          <a:lstStyle/>
          <a:p>
            <a:r>
              <a:rPr lang="en-US" sz="5000" dirty="0">
                <a:solidFill>
                  <a:schemeClr val="bg1"/>
                </a:solidFill>
              </a:rPr>
              <a:t>Leadership Resilience Amid Political and Societal Change</a:t>
            </a:r>
          </a:p>
        </p:txBody>
      </p:sp>
      <p:pic>
        <p:nvPicPr>
          <p:cNvPr id="4" name="Content Placeholder 3">
            <a:extLst>
              <a:ext uri="{FF2B5EF4-FFF2-40B4-BE49-F238E27FC236}">
                <a16:creationId xmlns:a16="http://schemas.microsoft.com/office/drawing/2014/main" id="{F027F170-F975-9952-96D5-DEA0B7876613}"/>
              </a:ext>
            </a:extLst>
          </p:cNvPr>
          <p:cNvPicPr>
            <a:picLocks noGrp="1" noChangeAspect="1"/>
          </p:cNvPicPr>
          <p:nvPr>
            <p:ph idx="1"/>
          </p:nvPr>
        </p:nvPicPr>
        <p:blipFill>
          <a:blip r:embed="rId3"/>
          <a:srcRect l="4588" r="491"/>
          <a:stretch/>
        </p:blipFill>
        <p:spPr>
          <a:xfrm>
            <a:off x="5682343" y="1"/>
            <a:ext cx="6509657" cy="6857999"/>
          </a:xfrm>
          <a:custGeom>
            <a:avLst/>
            <a:gdLst/>
            <a:ahLst/>
            <a:cxnLst/>
            <a:rect l="l" t="t" r="r" b="b"/>
            <a:pathLst>
              <a:path w="650965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0"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3" y="528850"/>
                  <a:pt x="335480" y="536547"/>
                  <a:pt x="337867" y="544146"/>
                </a:cubicBezTo>
                <a:lnTo>
                  <a:pt x="340032" y="549926"/>
                </a:lnTo>
                <a:lnTo>
                  <a:pt x="340448" y="551717"/>
                </a:lnTo>
                <a:lnTo>
                  <a:pt x="346286" y="566616"/>
                </a:lnTo>
                <a:lnTo>
                  <a:pt x="346338" y="566754"/>
                </a:lnTo>
                <a:lnTo>
                  <a:pt x="352655" y="583595"/>
                </a:lnTo>
                <a:lnTo>
                  <a:pt x="359452" y="612658"/>
                </a:lnTo>
                <a:cubicBezTo>
                  <a:pt x="358987" y="604728"/>
                  <a:pt x="357230" y="597005"/>
                  <a:pt x="354829" y="589388"/>
                </a:cubicBezTo>
                <a:lnTo>
                  <a:pt x="352655" y="583595"/>
                </a:lnTo>
                <a:lnTo>
                  <a:pt x="352236" y="581804"/>
                </a:lnTo>
                <a:lnTo>
                  <a:pt x="346286" y="566616"/>
                </a:lnTo>
                <a:lnTo>
                  <a:pt x="340032" y="549926"/>
                </a:lnTo>
                <a:close/>
                <a:moveTo>
                  <a:pt x="384407" y="268794"/>
                </a:moveTo>
                <a:lnTo>
                  <a:pt x="387838" y="328017"/>
                </a:lnTo>
                <a:cubicBezTo>
                  <a:pt x="389527" y="318646"/>
                  <a:pt x="389932" y="309031"/>
                  <a:pt x="389283" y="299164"/>
                </a:cubicBezTo>
                <a:cubicBezTo>
                  <a:pt x="388635" y="289296"/>
                  <a:pt x="386932" y="279176"/>
                  <a:pt x="384407" y="268794"/>
                </a:cubicBezTo>
                <a:close/>
                <a:moveTo>
                  <a:pt x="66991" y="0"/>
                </a:moveTo>
                <a:lnTo>
                  <a:pt x="6509657" y="0"/>
                </a:lnTo>
                <a:lnTo>
                  <a:pt x="6509657" y="6857999"/>
                </a:lnTo>
                <a:lnTo>
                  <a:pt x="149318" y="6857999"/>
                </a:lnTo>
                <a:lnTo>
                  <a:pt x="149318" y="6857457"/>
                </a:lnTo>
                <a:lnTo>
                  <a:pt x="22079" y="6857457"/>
                </a:lnTo>
                <a:lnTo>
                  <a:pt x="26850" y="6796804"/>
                </a:lnTo>
                <a:cubicBezTo>
                  <a:pt x="32161" y="6777207"/>
                  <a:pt x="39591" y="6758011"/>
                  <a:pt x="44354" y="6738388"/>
                </a:cubicBezTo>
                <a:cubicBezTo>
                  <a:pt x="48736" y="6720103"/>
                  <a:pt x="58832" y="6702955"/>
                  <a:pt x="67214" y="6685617"/>
                </a:cubicBezTo>
                <a:cubicBezTo>
                  <a:pt x="83217" y="6652472"/>
                  <a:pt x="73120" y="6617036"/>
                  <a:pt x="77310" y="6583128"/>
                </a:cubicBezTo>
                <a:cubicBezTo>
                  <a:pt x="78645" y="6572269"/>
                  <a:pt x="80168" y="6561411"/>
                  <a:pt x="82837" y="6550742"/>
                </a:cubicBezTo>
                <a:cubicBezTo>
                  <a:pt x="89885" y="6521593"/>
                  <a:pt x="95981" y="6491874"/>
                  <a:pt x="105697" y="6463490"/>
                </a:cubicBezTo>
                <a:cubicBezTo>
                  <a:pt x="116556" y="6431292"/>
                  <a:pt x="131034" y="6400429"/>
                  <a:pt x="146086" y="6363664"/>
                </a:cubicBezTo>
                <a:cubicBezTo>
                  <a:pt x="142275" y="6350899"/>
                  <a:pt x="131986" y="6331277"/>
                  <a:pt x="131034" y="6311084"/>
                </a:cubicBezTo>
                <a:cubicBezTo>
                  <a:pt x="127795" y="6246121"/>
                  <a:pt x="145513" y="6185351"/>
                  <a:pt x="173518" y="6127247"/>
                </a:cubicBezTo>
                <a:cubicBezTo>
                  <a:pt x="181899" y="6109530"/>
                  <a:pt x="187424" y="6090477"/>
                  <a:pt x="195616" y="6072569"/>
                </a:cubicBezTo>
                <a:cubicBezTo>
                  <a:pt x="198472" y="6066284"/>
                  <a:pt x="204569" y="6058092"/>
                  <a:pt x="210285" y="6056948"/>
                </a:cubicBezTo>
                <a:cubicBezTo>
                  <a:pt x="243432" y="6050282"/>
                  <a:pt x="242863" y="6025515"/>
                  <a:pt x="244766" y="5999796"/>
                </a:cubicBezTo>
                <a:cubicBezTo>
                  <a:pt x="247051" y="5969124"/>
                  <a:pt x="252386" y="5938836"/>
                  <a:pt x="256958" y="5908355"/>
                </a:cubicBezTo>
                <a:cubicBezTo>
                  <a:pt x="257530" y="5904353"/>
                  <a:pt x="261531" y="5900735"/>
                  <a:pt x="264200" y="5897114"/>
                </a:cubicBezTo>
                <a:cubicBezTo>
                  <a:pt x="268199" y="5891590"/>
                  <a:pt x="274295" y="5886447"/>
                  <a:pt x="275818" y="5880348"/>
                </a:cubicBezTo>
                <a:cubicBezTo>
                  <a:pt x="283249" y="5849107"/>
                  <a:pt x="289535" y="5817674"/>
                  <a:pt x="296393" y="5786239"/>
                </a:cubicBezTo>
                <a:cubicBezTo>
                  <a:pt x="297918" y="5779191"/>
                  <a:pt x="299823" y="5771953"/>
                  <a:pt x="302870" y="5765474"/>
                </a:cubicBezTo>
                <a:cubicBezTo>
                  <a:pt x="305728" y="5759378"/>
                  <a:pt x="310683" y="5754234"/>
                  <a:pt x="313730" y="5748136"/>
                </a:cubicBezTo>
                <a:cubicBezTo>
                  <a:pt x="321920" y="5731564"/>
                  <a:pt x="329541" y="5714607"/>
                  <a:pt x="338685" y="5695178"/>
                </a:cubicBezTo>
                <a:cubicBezTo>
                  <a:pt x="321541" y="5684320"/>
                  <a:pt x="331257" y="5669647"/>
                  <a:pt x="339447" y="5651360"/>
                </a:cubicBezTo>
                <a:cubicBezTo>
                  <a:pt x="347830" y="5632691"/>
                  <a:pt x="350497" y="5611164"/>
                  <a:pt x="353545"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5" y="4893907"/>
                  <a:pt x="406697" y="4884572"/>
                </a:cubicBezTo>
                <a:cubicBezTo>
                  <a:pt x="399647" y="4857522"/>
                  <a:pt x="388978" y="4831420"/>
                  <a:pt x="384216" y="4803988"/>
                </a:cubicBezTo>
                <a:cubicBezTo>
                  <a:pt x="381551" y="4788747"/>
                  <a:pt x="386312" y="4771793"/>
                  <a:pt x="389741" y="4755980"/>
                </a:cubicBezTo>
                <a:cubicBezTo>
                  <a:pt x="393362"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2" y="4346201"/>
                  <a:pt x="391265" y="4340674"/>
                  <a:pt x="392218" y="4335722"/>
                </a:cubicBezTo>
                <a:cubicBezTo>
                  <a:pt x="401743" y="4281810"/>
                  <a:pt x="387838" y="4231324"/>
                  <a:pt x="369547" y="4181603"/>
                </a:cubicBezTo>
                <a:cubicBezTo>
                  <a:pt x="367643" y="4176461"/>
                  <a:pt x="368214" y="4170174"/>
                  <a:pt x="368595" y="4164458"/>
                </a:cubicBezTo>
                <a:cubicBezTo>
                  <a:pt x="369928" y="4148453"/>
                  <a:pt x="376597" y="4131119"/>
                  <a:pt x="372597" y="4116641"/>
                </a:cubicBezTo>
                <a:cubicBezTo>
                  <a:pt x="361546" y="4078159"/>
                  <a:pt x="348211" y="4040058"/>
                  <a:pt x="331447" y="4003861"/>
                </a:cubicBezTo>
                <a:cubicBezTo>
                  <a:pt x="314494" y="3967091"/>
                  <a:pt x="300203" y="3932993"/>
                  <a:pt x="317349" y="3890891"/>
                </a:cubicBezTo>
                <a:cubicBezTo>
                  <a:pt x="324589" y="3872985"/>
                  <a:pt x="319445" y="3849362"/>
                  <a:pt x="317541" y="3828785"/>
                </a:cubicBezTo>
                <a:cubicBezTo>
                  <a:pt x="316016" y="3813737"/>
                  <a:pt x="307443" y="3799258"/>
                  <a:pt x="307443" y="3784397"/>
                </a:cubicBezTo>
                <a:cubicBezTo>
                  <a:pt x="307443" y="3744770"/>
                  <a:pt x="297345" y="3709529"/>
                  <a:pt x="276771" y="3675238"/>
                </a:cubicBezTo>
                <a:cubicBezTo>
                  <a:pt x="268770" y="3661899"/>
                  <a:pt x="274106" y="3641134"/>
                  <a:pt x="272009" y="3623799"/>
                </a:cubicBezTo>
                <a:cubicBezTo>
                  <a:pt x="269533" y="3605509"/>
                  <a:pt x="267247" y="3586653"/>
                  <a:pt x="261720" y="3569124"/>
                </a:cubicBezTo>
                <a:cubicBezTo>
                  <a:pt x="247243" y="3523785"/>
                  <a:pt x="230859" y="3479015"/>
                  <a:pt x="215618" y="3433866"/>
                </a:cubicBezTo>
                <a:cubicBezTo>
                  <a:pt x="203045" y="3396719"/>
                  <a:pt x="212951" y="3360139"/>
                  <a:pt x="218286" y="3323372"/>
                </a:cubicBezTo>
                <a:cubicBezTo>
                  <a:pt x="221715" y="3300319"/>
                  <a:pt x="229907" y="3278795"/>
                  <a:pt x="217715" y="3252885"/>
                </a:cubicBezTo>
                <a:cubicBezTo>
                  <a:pt x="206093" y="3228119"/>
                  <a:pt x="208761" y="3196686"/>
                  <a:pt x="202475" y="3168870"/>
                </a:cubicBezTo>
                <a:cubicBezTo>
                  <a:pt x="197141" y="3145436"/>
                  <a:pt x="188566" y="3122770"/>
                  <a:pt x="180184" y="3100099"/>
                </a:cubicBezTo>
                <a:cubicBezTo>
                  <a:pt x="168753" y="3069235"/>
                  <a:pt x="156753" y="3038756"/>
                  <a:pt x="162468" y="3005035"/>
                </a:cubicBezTo>
                <a:cubicBezTo>
                  <a:pt x="168945" y="2966742"/>
                  <a:pt x="144560" y="2940455"/>
                  <a:pt x="128366" y="2910353"/>
                </a:cubicBezTo>
                <a:cubicBezTo>
                  <a:pt x="117318" y="2889587"/>
                  <a:pt x="109126" y="2866918"/>
                  <a:pt x="102268" y="2844248"/>
                </a:cubicBezTo>
                <a:cubicBezTo>
                  <a:pt x="93313" y="2813958"/>
                  <a:pt x="87978" y="2782716"/>
                  <a:pt x="79216" y="2752235"/>
                </a:cubicBezTo>
                <a:cubicBezTo>
                  <a:pt x="66072" y="2706131"/>
                  <a:pt x="55785"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1" y="2360933"/>
                </a:cubicBezTo>
                <a:cubicBezTo>
                  <a:pt x="28541" y="2356744"/>
                  <a:pt x="36543" y="2344741"/>
                  <a:pt x="37877" y="2335405"/>
                </a:cubicBezTo>
                <a:cubicBezTo>
                  <a:pt x="41877" y="2307402"/>
                  <a:pt x="35971" y="2281683"/>
                  <a:pt x="23017" y="2254633"/>
                </a:cubicBezTo>
                <a:cubicBezTo>
                  <a:pt x="10824" y="2229296"/>
                  <a:pt x="12158" y="2197670"/>
                  <a:pt x="7395" y="2168903"/>
                </a:cubicBezTo>
                <a:cubicBezTo>
                  <a:pt x="5680"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4" y="1938009"/>
                  <a:pt x="18445" y="1921817"/>
                </a:cubicBezTo>
                <a:cubicBezTo>
                  <a:pt x="19779" y="1915912"/>
                  <a:pt x="24922" y="1910004"/>
                  <a:pt x="24161" y="1904673"/>
                </a:cubicBezTo>
                <a:cubicBezTo>
                  <a:pt x="15968" y="1851709"/>
                  <a:pt x="52545" y="1813610"/>
                  <a:pt x="68738" y="1768838"/>
                </a:cubicBezTo>
                <a:cubicBezTo>
                  <a:pt x="85886" y="1721785"/>
                  <a:pt x="112174" y="1676253"/>
                  <a:pt x="104363" y="1623675"/>
                </a:cubicBezTo>
                <a:cubicBezTo>
                  <a:pt x="99601" y="1591859"/>
                  <a:pt x="88551" y="1561189"/>
                  <a:pt x="81882" y="1529563"/>
                </a:cubicBezTo>
                <a:cubicBezTo>
                  <a:pt x="79597" y="1518324"/>
                  <a:pt x="79978" y="1505751"/>
                  <a:pt x="82264" y="1494509"/>
                </a:cubicBezTo>
                <a:cubicBezTo>
                  <a:pt x="92743" y="1440216"/>
                  <a:pt x="94266" y="1386684"/>
                  <a:pt x="77120" y="1333341"/>
                </a:cubicBezTo>
                <a:cubicBezTo>
                  <a:pt x="74262" y="1324198"/>
                  <a:pt x="71597" y="1314483"/>
                  <a:pt x="71597" y="1304955"/>
                </a:cubicBezTo>
                <a:cubicBezTo>
                  <a:pt x="71597" y="1252757"/>
                  <a:pt x="75597" y="1201512"/>
                  <a:pt x="94266" y="1151600"/>
                </a:cubicBezTo>
                <a:cubicBezTo>
                  <a:pt x="100553" y="1134834"/>
                  <a:pt x="96553" y="1114449"/>
                  <a:pt x="98077" y="1095972"/>
                </a:cubicBezTo>
                <a:cubicBezTo>
                  <a:pt x="99409" y="1078826"/>
                  <a:pt x="99981" y="1061298"/>
                  <a:pt x="104363" y="1044725"/>
                </a:cubicBezTo>
                <a:cubicBezTo>
                  <a:pt x="110839" y="1020529"/>
                  <a:pt x="111601" y="998052"/>
                  <a:pt x="105887" y="973095"/>
                </a:cubicBezTo>
                <a:cubicBezTo>
                  <a:pt x="100553" y="949281"/>
                  <a:pt x="103219" y="923562"/>
                  <a:pt x="103029" y="898797"/>
                </a:cubicBezTo>
                <a:cubicBezTo>
                  <a:pt x="102839" y="871173"/>
                  <a:pt x="102649" y="843552"/>
                  <a:pt x="103601" y="815929"/>
                </a:cubicBezTo>
                <a:cubicBezTo>
                  <a:pt x="103981" y="804877"/>
                  <a:pt x="111601" y="792306"/>
                  <a:pt x="108553" y="783158"/>
                </a:cubicBezTo>
                <a:cubicBezTo>
                  <a:pt x="98267" y="753633"/>
                  <a:pt x="110649" y="724104"/>
                  <a:pt x="105126" y="694576"/>
                </a:cubicBezTo>
                <a:cubicBezTo>
                  <a:pt x="102268" y="680096"/>
                  <a:pt x="110078" y="663713"/>
                  <a:pt x="110839" y="648092"/>
                </a:cubicBezTo>
                <a:cubicBezTo>
                  <a:pt x="112174" y="622564"/>
                  <a:pt x="111601" y="597037"/>
                  <a:pt x="111983" y="571508"/>
                </a:cubicBezTo>
                <a:cubicBezTo>
                  <a:pt x="112174" y="563125"/>
                  <a:pt x="112936" y="554933"/>
                  <a:pt x="113318" y="546552"/>
                </a:cubicBezTo>
                <a:cubicBezTo>
                  <a:pt x="113697" y="539121"/>
                  <a:pt x="115412" y="531310"/>
                  <a:pt x="114080" y="524262"/>
                </a:cubicBezTo>
                <a:cubicBezTo>
                  <a:pt x="109315" y="498733"/>
                  <a:pt x="101505" y="473587"/>
                  <a:pt x="98457" y="447870"/>
                </a:cubicBezTo>
                <a:cubicBezTo>
                  <a:pt x="95792" y="425581"/>
                  <a:pt x="99409" y="402529"/>
                  <a:pt x="97505" y="380050"/>
                </a:cubicBezTo>
                <a:cubicBezTo>
                  <a:pt x="94266" y="340425"/>
                  <a:pt x="88551" y="300800"/>
                  <a:pt x="84930" y="261173"/>
                </a:cubicBezTo>
                <a:cubicBezTo>
                  <a:pt x="84168" y="252600"/>
                  <a:pt x="88933" y="243648"/>
                  <a:pt x="89313" y="234883"/>
                </a:cubicBezTo>
                <a:cubicBezTo>
                  <a:pt x="90266" y="207450"/>
                  <a:pt x="90457" y="180017"/>
                  <a:pt x="91026" y="152584"/>
                </a:cubicBezTo>
                <a:cubicBezTo>
                  <a:pt x="91218" y="136963"/>
                  <a:pt x="90647" y="121150"/>
                  <a:pt x="92361" y="105718"/>
                </a:cubicBezTo>
                <a:cubicBezTo>
                  <a:pt x="94648" y="85336"/>
                  <a:pt x="98077" y="66857"/>
                  <a:pt x="83217" y="47806"/>
                </a:cubicBezTo>
                <a:cubicBezTo>
                  <a:pt x="77453" y="40471"/>
                  <a:pt x="73691" y="32636"/>
                  <a:pt x="71206" y="24480"/>
                </a:cubicBezTo>
                <a:close/>
              </a:path>
            </a:pathLst>
          </a:custGeom>
          <a:effectLst>
            <a:outerShdw blurRad="381000" dist="152400" dir="10800000" algn="r" rotWithShape="0">
              <a:prstClr val="black">
                <a:alpha val="10000"/>
              </a:prstClr>
            </a:outerShdw>
          </a:effectLst>
        </p:spPr>
      </p:pic>
      <p:sp>
        <p:nvSpPr>
          <p:cNvPr id="11" name="Freeform: Shape 10">
            <a:extLst>
              <a:ext uri="{FF2B5EF4-FFF2-40B4-BE49-F238E27FC236}">
                <a16:creationId xmlns:a16="http://schemas.microsoft.com/office/drawing/2014/main" id="{C4D41903-2C9D-4F9E-AA1F-6161F8A6F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9E4574B5-C90E-412D-BAB0-B9F483290C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738937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B2218-D8EA-80E3-9430-559B2E3F14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4F1FF8-FB42-32FE-930B-1E53F7A52FBE}"/>
              </a:ext>
            </a:extLst>
          </p:cNvPr>
          <p:cNvSpPr>
            <a:spLocks noGrp="1"/>
          </p:cNvSpPr>
          <p:nvPr>
            <p:ph type="title"/>
          </p:nvPr>
        </p:nvSpPr>
        <p:spPr>
          <a:xfrm>
            <a:off x="762001" y="1141711"/>
            <a:ext cx="3234466" cy="3474364"/>
          </a:xfrm>
        </p:spPr>
        <p:txBody>
          <a:bodyPr vert="horz" lIns="91440" tIns="45720" rIns="91440" bIns="45720" rtlCol="0" anchor="t">
            <a:normAutofit/>
          </a:bodyPr>
          <a:lstStyle/>
          <a:p>
            <a:r>
              <a:rPr lang="en-US" sz="3600" i="0" u="none" strike="noStrike" kern="1200" dirty="0">
                <a:solidFill>
                  <a:schemeClr val="tx1"/>
                </a:solidFill>
                <a:effectLst/>
                <a:latin typeface="+mj-lt"/>
                <a:ea typeface="+mj-ea"/>
                <a:cs typeface="+mj-cs"/>
              </a:rPr>
              <a:t>Establish International Partnerships </a:t>
            </a:r>
            <a:br>
              <a:rPr lang="en-US" sz="3600" kern="1200" dirty="0">
                <a:solidFill>
                  <a:schemeClr val="tx1"/>
                </a:solidFill>
                <a:latin typeface="+mj-lt"/>
                <a:ea typeface="+mj-ea"/>
                <a:cs typeface="+mj-cs"/>
              </a:rPr>
            </a:br>
            <a:endParaRPr lang="en-US" sz="3600" kern="1200" dirty="0">
              <a:solidFill>
                <a:schemeClr val="tx1"/>
              </a:solidFill>
              <a:latin typeface="+mj-lt"/>
              <a:ea typeface="+mj-ea"/>
              <a:cs typeface="+mj-cs"/>
            </a:endParaRPr>
          </a:p>
        </p:txBody>
      </p:sp>
      <p:pic>
        <p:nvPicPr>
          <p:cNvPr id="4" name="Content Placeholder 3">
            <a:extLst>
              <a:ext uri="{FF2B5EF4-FFF2-40B4-BE49-F238E27FC236}">
                <a16:creationId xmlns:a16="http://schemas.microsoft.com/office/drawing/2014/main" id="{A286EB9C-3790-9BB5-3FC7-3E6BAB28B997}"/>
              </a:ext>
            </a:extLst>
          </p:cNvPr>
          <p:cNvPicPr>
            <a:picLocks noGrp="1" noChangeAspect="1"/>
          </p:cNvPicPr>
          <p:nvPr>
            <p:ph idx="1"/>
          </p:nvPr>
        </p:nvPicPr>
        <p:blipFill>
          <a:blip r:embed="rId3"/>
          <a:stretch>
            <a:fillRect/>
          </a:stretch>
        </p:blipFill>
        <p:spPr>
          <a:xfrm>
            <a:off x="4855285" y="815009"/>
            <a:ext cx="6231833" cy="5247860"/>
          </a:xfrm>
          <a:prstGeom prst="rect">
            <a:avLst/>
          </a:prstGeom>
        </p:spPr>
      </p:pic>
    </p:spTree>
    <p:extLst>
      <p:ext uri="{BB962C8B-B14F-4D97-AF65-F5344CB8AC3E}">
        <p14:creationId xmlns:p14="http://schemas.microsoft.com/office/powerpoint/2010/main" val="30306140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561680-9951-0446-3BB2-A40927A0189B}"/>
            </a:ext>
          </a:extLst>
        </p:cNvPr>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305CCFD3-951D-F34E-D5F6-C44F01B32885}"/>
              </a:ext>
            </a:extLst>
          </p:cNvPr>
          <p:cNvPicPr>
            <a:picLocks noGrp="1" noChangeAspect="1"/>
          </p:cNvPicPr>
          <p:nvPr>
            <p:ph idx="1"/>
          </p:nvPr>
        </p:nvPicPr>
        <p:blipFill>
          <a:blip r:embed="rId3"/>
          <a:srcRect b="10000"/>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3C2740-D3CF-D47D-F7B2-83F7B587205D}"/>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i="0" u="none" strike="noStrike">
                <a:solidFill>
                  <a:schemeClr val="tx1">
                    <a:lumMod val="85000"/>
                    <a:lumOff val="15000"/>
                  </a:schemeClr>
                </a:solidFill>
                <a:effectLst/>
              </a:rPr>
              <a:t>Enhance Student Mobility Programs </a:t>
            </a:r>
            <a:endParaRPr lang="en-US" sz="3600">
              <a:solidFill>
                <a:schemeClr val="tx1">
                  <a:lumMod val="85000"/>
                  <a:lumOff val="15000"/>
                </a:schemeClr>
              </a:solidFill>
            </a:endParaRP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60321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394764C5-D141-B67A-D553-024BE19FCC65}"/>
              </a:ext>
            </a:extLst>
          </p:cNvPr>
          <p:cNvPicPr>
            <a:picLocks noGrp="1" noChangeAspect="1"/>
          </p:cNvPicPr>
          <p:nvPr>
            <p:ph idx="1"/>
          </p:nvPr>
        </p:nvPicPr>
        <p:blipFill>
          <a:blip r:embed="rId3"/>
          <a:srcRect t="7127" r="23298" b="1964"/>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F18CC73-BA92-005E-7F4F-FA893CF0A79F}"/>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3700" dirty="0">
                <a:solidFill>
                  <a:schemeClr val="bg1"/>
                </a:solidFill>
              </a:rPr>
              <a:t>Harnessing Technology for </a:t>
            </a:r>
            <a:r>
              <a:rPr lang="en-US" sz="3700" dirty="0" err="1">
                <a:solidFill>
                  <a:schemeClr val="bg1"/>
                </a:solidFill>
              </a:rPr>
              <a:t>Internationalisation</a:t>
            </a:r>
            <a:endParaRPr lang="en-US" sz="3700" dirty="0">
              <a:solidFill>
                <a:schemeClr val="bg1"/>
              </a:solidFill>
            </a:endParaRP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09047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EFFB88-A83E-6F4D-32AD-5BBFE601F2B9}"/>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A315A0-7B0F-B2F6-DD41-B3CB6BC9BAAA}"/>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algn="ctr"/>
            <a:r>
              <a:rPr lang="en-US" sz="3600" dirty="0">
                <a:solidFill>
                  <a:schemeClr val="tx1">
                    <a:lumMod val="85000"/>
                    <a:lumOff val="15000"/>
                  </a:schemeClr>
                </a:solidFill>
              </a:rPr>
              <a:t>Use Technology to Bridge Borders</a:t>
            </a:r>
          </a:p>
        </p:txBody>
      </p:sp>
      <p:pic>
        <p:nvPicPr>
          <p:cNvPr id="6" name="Content Placeholder 5">
            <a:extLst>
              <a:ext uri="{FF2B5EF4-FFF2-40B4-BE49-F238E27FC236}">
                <a16:creationId xmlns:a16="http://schemas.microsoft.com/office/drawing/2014/main" id="{5FF5CB7D-00E5-FC42-D2DC-17E3ECCB285A}"/>
              </a:ext>
            </a:extLst>
          </p:cNvPr>
          <p:cNvPicPr>
            <a:picLocks noGrp="1" noChangeAspect="1"/>
          </p:cNvPicPr>
          <p:nvPr>
            <p:ph idx="1"/>
          </p:nvPr>
        </p:nvPicPr>
        <p:blipFill>
          <a:blip r:embed="rId3"/>
          <a:srcRect r="11457"/>
          <a:stretch/>
        </p:blipFill>
        <p:spPr>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Tree>
    <p:extLst>
      <p:ext uri="{BB962C8B-B14F-4D97-AF65-F5344CB8AC3E}">
        <p14:creationId xmlns:p14="http://schemas.microsoft.com/office/powerpoint/2010/main" val="25959617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AF81F2-DBA9-2D64-8FFF-70298EA6D644}"/>
              </a:ext>
            </a:extLst>
          </p:cNvPr>
          <p:cNvSpPr>
            <a:spLocks noGrp="1"/>
          </p:cNvSpPr>
          <p:nvPr>
            <p:ph type="title"/>
          </p:nvPr>
        </p:nvSpPr>
        <p:spPr>
          <a:xfrm>
            <a:off x="1255059" y="6049932"/>
            <a:ext cx="9681882" cy="739880"/>
          </a:xfrm>
        </p:spPr>
        <p:txBody>
          <a:bodyPr vert="horz" lIns="91440" tIns="45720" rIns="91440" bIns="45720" rtlCol="0" anchor="b">
            <a:noAutofit/>
          </a:bodyPr>
          <a:lstStyle/>
          <a:p>
            <a:pPr algn="ctr"/>
            <a:br>
              <a:rPr lang="en-US" sz="2400" dirty="0">
                <a:solidFill>
                  <a:schemeClr val="tx1">
                    <a:lumMod val="85000"/>
                    <a:lumOff val="15000"/>
                  </a:schemeClr>
                </a:solidFill>
                <a:effectLst/>
              </a:rPr>
            </a:br>
            <a:br>
              <a:rPr lang="en-US" sz="2400" dirty="0">
                <a:solidFill>
                  <a:schemeClr val="tx1">
                    <a:lumMod val="85000"/>
                    <a:lumOff val="15000"/>
                  </a:schemeClr>
                </a:solidFill>
                <a:effectLst/>
              </a:rPr>
            </a:br>
            <a:r>
              <a:rPr lang="en-US" sz="2400" dirty="0">
                <a:solidFill>
                  <a:schemeClr val="tx1">
                    <a:lumMod val="85000"/>
                    <a:lumOff val="15000"/>
                  </a:schemeClr>
                </a:solidFill>
                <a:effectLst/>
              </a:rPr>
              <a:t> </a:t>
            </a:r>
            <a:r>
              <a:rPr lang="en-US" sz="2400" b="1" dirty="0">
                <a:solidFill>
                  <a:schemeClr val="tx1">
                    <a:lumMod val="85000"/>
                    <a:lumOff val="15000"/>
                  </a:schemeClr>
                </a:solidFill>
                <a:effectLst/>
              </a:rPr>
              <a:t>1st International Forum for the Influence of AI on Art Education </a:t>
            </a:r>
            <a:br>
              <a:rPr lang="en-US" sz="2400" dirty="0">
                <a:solidFill>
                  <a:schemeClr val="tx1">
                    <a:lumMod val="85000"/>
                    <a:lumOff val="15000"/>
                  </a:schemeClr>
                </a:solidFill>
                <a:effectLst/>
              </a:rPr>
            </a:br>
            <a:endParaRPr lang="en-US" sz="2400" dirty="0">
              <a:solidFill>
                <a:schemeClr val="tx1">
                  <a:lumMod val="85000"/>
                  <a:lumOff val="15000"/>
                </a:schemeClr>
              </a:solidFill>
            </a:endParaRPr>
          </a:p>
        </p:txBody>
      </p:sp>
      <p:pic>
        <p:nvPicPr>
          <p:cNvPr id="4" name="Content Placeholder 4">
            <a:extLst>
              <a:ext uri="{FF2B5EF4-FFF2-40B4-BE49-F238E27FC236}">
                <a16:creationId xmlns:a16="http://schemas.microsoft.com/office/drawing/2014/main" id="{DB2C3EF5-D333-FE3E-CF32-930C25BA54A1}"/>
              </a:ext>
            </a:extLst>
          </p:cNvPr>
          <p:cNvPicPr>
            <a:picLocks noGrp="1" noChangeAspect="1"/>
          </p:cNvPicPr>
          <p:nvPr>
            <p:ph idx="1"/>
          </p:nvPr>
        </p:nvPicPr>
        <p:blipFill>
          <a:blip r:embed="rId3"/>
          <a:srcRect t="1070" b="8683"/>
          <a:stretch/>
        </p:blipFill>
        <p:spPr>
          <a:xfrm>
            <a:off x="20" y="10"/>
            <a:ext cx="12191979" cy="6473942"/>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Tree>
    <p:extLst>
      <p:ext uri="{BB962C8B-B14F-4D97-AF65-F5344CB8AC3E}">
        <p14:creationId xmlns:p14="http://schemas.microsoft.com/office/powerpoint/2010/main" val="3104178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262ABC4B-37D8-4218-BDD8-6DF6A00C0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Picture 8" descr="A group of people talking&#10;&#10;AI-generated content may be incorrect.">
            <a:extLst>
              <a:ext uri="{FF2B5EF4-FFF2-40B4-BE49-F238E27FC236}">
                <a16:creationId xmlns:a16="http://schemas.microsoft.com/office/drawing/2014/main" id="{F5EB0399-29BD-8E26-A9D0-8040931DC13D}"/>
              </a:ext>
            </a:extLst>
          </p:cNvPr>
          <p:cNvPicPr>
            <a:picLocks noChangeAspect="1"/>
          </p:cNvPicPr>
          <p:nvPr/>
        </p:nvPicPr>
        <p:blipFill>
          <a:blip r:embed="rId3"/>
          <a:srcRect t="54" r="-2" b="29050"/>
          <a:stretch/>
        </p:blipFill>
        <p:spPr>
          <a:xfrm>
            <a:off x="321730" y="321732"/>
            <a:ext cx="5674897" cy="3017405"/>
          </a:xfrm>
          <a:prstGeom prst="rect">
            <a:avLst/>
          </a:prstGeom>
        </p:spPr>
      </p:pic>
      <p:pic>
        <p:nvPicPr>
          <p:cNvPr id="7" name="Picture 6" descr="A group of people posing for a photo&#10;&#10;AI-generated content may be incorrect.">
            <a:extLst>
              <a:ext uri="{FF2B5EF4-FFF2-40B4-BE49-F238E27FC236}">
                <a16:creationId xmlns:a16="http://schemas.microsoft.com/office/drawing/2014/main" id="{139CEB0B-91A8-5FF2-8699-088A6A4A989D}"/>
              </a:ext>
            </a:extLst>
          </p:cNvPr>
          <p:cNvPicPr>
            <a:picLocks noChangeAspect="1"/>
          </p:cNvPicPr>
          <p:nvPr/>
        </p:nvPicPr>
        <p:blipFill>
          <a:blip r:embed="rId4"/>
          <a:srcRect t="13057" r="-2" b="21391"/>
          <a:stretch/>
        </p:blipFill>
        <p:spPr>
          <a:xfrm rot="10800000">
            <a:off x="321730" y="3510853"/>
            <a:ext cx="5674897" cy="2789954"/>
          </a:xfrm>
          <a:prstGeom prst="rect">
            <a:avLst/>
          </a:prstGeom>
        </p:spPr>
      </p:pic>
      <p:pic>
        <p:nvPicPr>
          <p:cNvPr id="5" name="Content Placeholder 4">
            <a:extLst>
              <a:ext uri="{FF2B5EF4-FFF2-40B4-BE49-F238E27FC236}">
                <a16:creationId xmlns:a16="http://schemas.microsoft.com/office/drawing/2014/main" id="{BC8411D9-B84A-1A85-1377-24725E1772E9}"/>
              </a:ext>
            </a:extLst>
          </p:cNvPr>
          <p:cNvPicPr>
            <a:picLocks noChangeAspect="1"/>
          </p:cNvPicPr>
          <p:nvPr/>
        </p:nvPicPr>
        <p:blipFill>
          <a:blip r:embed="rId5"/>
          <a:srcRect l="6158" r="22657" b="-1"/>
          <a:stretch/>
        </p:blipFill>
        <p:spPr>
          <a:xfrm>
            <a:off x="6195373" y="321733"/>
            <a:ext cx="5674897" cy="5979074"/>
          </a:xfrm>
          <a:prstGeom prst="rect">
            <a:avLst/>
          </a:prstGeom>
        </p:spPr>
      </p:pic>
    </p:spTree>
    <p:extLst>
      <p:ext uri="{BB962C8B-B14F-4D97-AF65-F5344CB8AC3E}">
        <p14:creationId xmlns:p14="http://schemas.microsoft.com/office/powerpoint/2010/main" val="36318349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B7D06-59E0-5776-E4B8-E706A0CE930B}"/>
              </a:ext>
            </a:extLst>
          </p:cNvPr>
          <p:cNvSpPr>
            <a:spLocks noGrp="1"/>
          </p:cNvSpPr>
          <p:nvPr>
            <p:ph type="title"/>
          </p:nvPr>
        </p:nvSpPr>
        <p:spPr>
          <a:xfrm>
            <a:off x="876693" y="741391"/>
            <a:ext cx="3549003" cy="1343441"/>
          </a:xfrm>
        </p:spPr>
        <p:txBody>
          <a:bodyPr anchor="b">
            <a:normAutofit/>
          </a:bodyPr>
          <a:lstStyle/>
          <a:p>
            <a:r>
              <a:rPr lang="en-SE" sz="3200" dirty="0"/>
              <a:t>Production Exercise</a:t>
            </a:r>
          </a:p>
        </p:txBody>
      </p:sp>
      <p:sp>
        <p:nvSpPr>
          <p:cNvPr id="28" name="Content Placeholder 12">
            <a:extLst>
              <a:ext uri="{FF2B5EF4-FFF2-40B4-BE49-F238E27FC236}">
                <a16:creationId xmlns:a16="http://schemas.microsoft.com/office/drawing/2014/main" id="{30E7A295-8F8A-CC28-DD9A-22A0DA8D6444}"/>
              </a:ext>
            </a:extLst>
          </p:cNvPr>
          <p:cNvSpPr>
            <a:spLocks noGrp="1"/>
          </p:cNvSpPr>
          <p:nvPr>
            <p:ph idx="1"/>
          </p:nvPr>
        </p:nvSpPr>
        <p:spPr>
          <a:xfrm>
            <a:off x="876693" y="2533476"/>
            <a:ext cx="3351679" cy="3447832"/>
          </a:xfrm>
        </p:spPr>
        <p:txBody>
          <a:bodyPr anchor="t">
            <a:normAutofit/>
          </a:bodyPr>
          <a:lstStyle/>
          <a:p>
            <a:pPr marL="0" indent="0">
              <a:buNone/>
            </a:pPr>
            <a:r>
              <a:rPr lang="en-US" sz="2000" dirty="0"/>
              <a:t>We gathered the 2</a:t>
            </a:r>
            <a:r>
              <a:rPr lang="en-US" sz="2000" baseline="30000" dirty="0"/>
              <a:t>nd</a:t>
            </a:r>
            <a:r>
              <a:rPr lang="en-US" sz="2000" dirty="0"/>
              <a:t> year film students down into the underground parking garage. It was actually raining in Cairo that morning, so our cars-on-a-street production moved indoors.</a:t>
            </a:r>
          </a:p>
        </p:txBody>
      </p:sp>
      <p:pic>
        <p:nvPicPr>
          <p:cNvPr id="5" name="Content Placeholder 4">
            <a:extLst>
              <a:ext uri="{FF2B5EF4-FFF2-40B4-BE49-F238E27FC236}">
                <a16:creationId xmlns:a16="http://schemas.microsoft.com/office/drawing/2014/main" id="{D20E6F7E-27FD-D2D2-A8AD-BB84BC9B9E74}"/>
              </a:ext>
            </a:extLst>
          </p:cNvPr>
          <p:cNvPicPr>
            <a:picLocks noChangeAspect="1"/>
          </p:cNvPicPr>
          <p:nvPr/>
        </p:nvPicPr>
        <p:blipFill>
          <a:blip r:embed="rId3"/>
          <a:srcRect t="2601" b="14382"/>
          <a:stretch/>
        </p:blipFill>
        <p:spPr>
          <a:xfrm>
            <a:off x="5065566" y="10"/>
            <a:ext cx="7032825" cy="4378805"/>
          </a:xfrm>
          <a:prstGeom prst="rect">
            <a:avLst/>
          </a:prstGeom>
        </p:spPr>
      </p:pic>
      <p:sp>
        <p:nvSpPr>
          <p:cNvPr id="33" name="Rectangle 32">
            <a:extLst>
              <a:ext uri="{FF2B5EF4-FFF2-40B4-BE49-F238E27FC236}">
                <a16:creationId xmlns:a16="http://schemas.microsoft.com/office/drawing/2014/main" id="{4DD35268-6FBE-0BCD-C050-3F804C7C54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2068597" y="0"/>
            <a:ext cx="123401" cy="3290157"/>
          </a:xfrm>
          <a:prstGeom prst="rect">
            <a:avLst/>
          </a:prstGeom>
          <a:gradFill>
            <a:gsLst>
              <a:gs pos="20000">
                <a:schemeClr val="accent3">
                  <a:alpha val="0"/>
                </a:schemeClr>
              </a:gs>
              <a:gs pos="100000">
                <a:schemeClr val="accent3">
                  <a:lumMod val="60000"/>
                  <a:lumOff val="4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24ED2B9-0A81-CAD4-109E-04458347BBAA}"/>
              </a:ext>
            </a:extLst>
          </p:cNvPr>
          <p:cNvPicPr>
            <a:picLocks noChangeAspect="1"/>
          </p:cNvPicPr>
          <p:nvPr/>
        </p:nvPicPr>
        <p:blipFill>
          <a:blip r:embed="rId4"/>
          <a:srcRect r="-1" b="6219"/>
          <a:stretch/>
        </p:blipFill>
        <p:spPr>
          <a:xfrm>
            <a:off x="5065566" y="4378817"/>
            <a:ext cx="3524828" cy="2479183"/>
          </a:xfrm>
          <a:prstGeom prst="rect">
            <a:avLst/>
          </a:prstGeom>
        </p:spPr>
      </p:pic>
      <p:pic>
        <p:nvPicPr>
          <p:cNvPr id="7" name="Picture 6">
            <a:extLst>
              <a:ext uri="{FF2B5EF4-FFF2-40B4-BE49-F238E27FC236}">
                <a16:creationId xmlns:a16="http://schemas.microsoft.com/office/drawing/2014/main" id="{1B20399F-1CBD-6A36-1BB1-62A254A17262}"/>
              </a:ext>
            </a:extLst>
          </p:cNvPr>
          <p:cNvPicPr>
            <a:picLocks noChangeAspect="1"/>
          </p:cNvPicPr>
          <p:nvPr/>
        </p:nvPicPr>
        <p:blipFill>
          <a:blip r:embed="rId5"/>
          <a:srcRect t="4777" r="-1" b="1443"/>
          <a:stretch/>
        </p:blipFill>
        <p:spPr>
          <a:xfrm>
            <a:off x="8573563" y="4378818"/>
            <a:ext cx="3524828" cy="2479182"/>
          </a:xfrm>
          <a:prstGeom prst="rect">
            <a:avLst/>
          </a:prstGeom>
        </p:spPr>
      </p:pic>
      <p:grpSp>
        <p:nvGrpSpPr>
          <p:cNvPr id="35" name="Group 34">
            <a:extLst>
              <a:ext uri="{FF2B5EF4-FFF2-40B4-BE49-F238E27FC236}">
                <a16:creationId xmlns:a16="http://schemas.microsoft.com/office/drawing/2014/main" id="{F3A0B02E-2A29-A1CD-0D60-A9E1681AF3C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36" name="Rectangle 35">
              <a:extLst>
                <a:ext uri="{FF2B5EF4-FFF2-40B4-BE49-F238E27FC236}">
                  <a16:creationId xmlns:a16="http://schemas.microsoft.com/office/drawing/2014/main" id="{DB760236-1E5E-7CEA-DCDD-21F3FB288A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30D6BAEE-FD58-F5B7-5CF3-A74EB385D7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27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294772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group of pyramids in a field&#10;&#10;AI-generated content may be incorrect.">
            <a:extLst>
              <a:ext uri="{FF2B5EF4-FFF2-40B4-BE49-F238E27FC236}">
                <a16:creationId xmlns:a16="http://schemas.microsoft.com/office/drawing/2014/main" id="{A3C52944-4FEF-9DAF-B090-7D1BC380C361}"/>
              </a:ext>
            </a:extLst>
          </p:cNvPr>
          <p:cNvPicPr>
            <a:picLocks noGrp="1" noChangeAspect="1"/>
          </p:cNvPicPr>
          <p:nvPr>
            <p:ph idx="1"/>
          </p:nvPr>
        </p:nvPicPr>
        <p:blipFill>
          <a:blip r:embed="rId3"/>
          <a:srcRect t="25014"/>
          <a:stretch/>
        </p:blipFill>
        <p:spPr>
          <a:xfrm>
            <a:off x="811814" y="457200"/>
            <a:ext cx="10568371" cy="5943600"/>
          </a:xfrm>
          <a:prstGeom prst="rect">
            <a:avLst/>
          </a:prstGeom>
        </p:spPr>
      </p:pic>
    </p:spTree>
    <p:extLst>
      <p:ext uri="{BB962C8B-B14F-4D97-AF65-F5344CB8AC3E}">
        <p14:creationId xmlns:p14="http://schemas.microsoft.com/office/powerpoint/2010/main" val="14251032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49452CEA-4BC3-369A-4A31-B3AA072223A2}"/>
              </a:ext>
            </a:extLst>
          </p:cNvPr>
          <p:cNvPicPr>
            <a:picLocks noGrp="1" noChangeAspect="1"/>
          </p:cNvPicPr>
          <p:nvPr>
            <p:ph idx="1"/>
          </p:nvPr>
        </p:nvPicPr>
        <p:blipFill>
          <a:blip r:embed="rId3"/>
          <a:srcRect l="14535" t="2772" r="3433" b="1"/>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6CCECBB-4789-EBC8-8B3C-5004C130C396}"/>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dirty="0">
                <a:solidFill>
                  <a:schemeClr val="bg1"/>
                </a:solidFill>
              </a:rPr>
              <a:t>Creative Problem-Solving Through Artistic Leadership</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52865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B9AC9-75BF-E26D-128D-99DDB6A8B0D6}"/>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117381F-CAFC-5687-EF22-2284209E0CF9}"/>
              </a:ext>
            </a:extLst>
          </p:cNvPr>
          <p:cNvPicPr>
            <a:picLocks noGrp="1" noChangeAspect="1"/>
          </p:cNvPicPr>
          <p:nvPr>
            <p:ph idx="1"/>
          </p:nvPr>
        </p:nvPicPr>
        <p:blipFill>
          <a:blip r:embed="rId3"/>
          <a:srcRect t="6797" b="25787"/>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
        <p:nvSpPr>
          <p:cNvPr id="2" name="Title 1">
            <a:extLst>
              <a:ext uri="{FF2B5EF4-FFF2-40B4-BE49-F238E27FC236}">
                <a16:creationId xmlns:a16="http://schemas.microsoft.com/office/drawing/2014/main" id="{4CEC1CAE-21A5-31AB-A7C6-48B577D9CEB1}"/>
              </a:ext>
            </a:extLst>
          </p:cNvPr>
          <p:cNvSpPr>
            <a:spLocks noGrp="1"/>
          </p:cNvSpPr>
          <p:nvPr>
            <p:ph type="title"/>
          </p:nvPr>
        </p:nvSpPr>
        <p:spPr>
          <a:xfrm>
            <a:off x="589556" y="5746071"/>
            <a:ext cx="7015499" cy="852260"/>
          </a:xfrm>
        </p:spPr>
        <p:txBody>
          <a:bodyPr vert="horz" lIns="91440" tIns="45720" rIns="91440" bIns="45720" rtlCol="0" anchor="ctr">
            <a:normAutofit/>
          </a:bodyPr>
          <a:lstStyle/>
          <a:p>
            <a:r>
              <a:rPr lang="en-US" sz="3300" i="0" u="none" strike="noStrike" dirty="0">
                <a:effectLst/>
              </a:rPr>
              <a:t>Diversify Faculty and Guest Lecturers</a:t>
            </a:r>
            <a:endParaRPr lang="en-US" sz="3300" dirty="0"/>
          </a:p>
        </p:txBody>
      </p:sp>
    </p:spTree>
    <p:extLst>
      <p:ext uri="{BB962C8B-B14F-4D97-AF65-F5344CB8AC3E}">
        <p14:creationId xmlns:p14="http://schemas.microsoft.com/office/powerpoint/2010/main" val="29237509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3864F28E-6B90-2620-4CDE-2EE54A6A0887}"/>
              </a:ext>
            </a:extLst>
          </p:cNvPr>
          <p:cNvPicPr>
            <a:picLocks noGrp="1" noChangeAspect="1"/>
          </p:cNvPicPr>
          <p:nvPr>
            <p:ph idx="1"/>
          </p:nvPr>
        </p:nvPicPr>
        <p:blipFill>
          <a:blip r:embed="rId3"/>
          <a:srcRect t="4249" b="1187"/>
          <a:stretch/>
        </p:blipFill>
        <p:spPr>
          <a:xfrm>
            <a:off x="1" y="10"/>
            <a:ext cx="9669642" cy="6857990"/>
          </a:xfrm>
          <a:prstGeom prst="rect">
            <a:avLst/>
          </a:prstGeom>
        </p:spPr>
      </p:pic>
      <p:sp>
        <p:nvSpPr>
          <p:cNvPr id="18" name="Rectangle 17">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0CD468B-7988-D516-A0F5-AF5C24D967F0}"/>
              </a:ext>
            </a:extLst>
          </p:cNvPr>
          <p:cNvSpPr>
            <a:spLocks noGrp="1"/>
          </p:cNvSpPr>
          <p:nvPr>
            <p:ph type="title"/>
          </p:nvPr>
        </p:nvSpPr>
        <p:spPr>
          <a:xfrm>
            <a:off x="8667957" y="1051780"/>
            <a:ext cx="3445765" cy="3692028"/>
          </a:xfrm>
          <a:noFill/>
        </p:spPr>
        <p:txBody>
          <a:bodyPr vert="horz" lIns="91440" tIns="45720" rIns="91440" bIns="45720" rtlCol="0" anchor="b">
            <a:normAutofit/>
          </a:bodyPr>
          <a:lstStyle/>
          <a:p>
            <a:r>
              <a:rPr lang="en-US" dirty="0"/>
              <a:t>Integrating Ethical Practices in a </a:t>
            </a:r>
            <a:r>
              <a:rPr lang="en-US" dirty="0" err="1"/>
              <a:t>Globalised</a:t>
            </a:r>
            <a:r>
              <a:rPr lang="en-US" dirty="0"/>
              <a:t> Film Industry</a:t>
            </a:r>
          </a:p>
        </p:txBody>
      </p:sp>
    </p:spTree>
    <p:extLst>
      <p:ext uri="{BB962C8B-B14F-4D97-AF65-F5344CB8AC3E}">
        <p14:creationId xmlns:p14="http://schemas.microsoft.com/office/powerpoint/2010/main" val="5978187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53B45-44BF-1C75-938C-4ED30AE5D19C}"/>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A0AF5E8-AA9F-932A-A078-50FDB46C9D82}"/>
              </a:ext>
            </a:extLst>
          </p:cNvPr>
          <p:cNvPicPr>
            <a:picLocks noGrp="1" noChangeAspect="1"/>
          </p:cNvPicPr>
          <p:nvPr>
            <p:ph idx="1"/>
          </p:nvPr>
        </p:nvPicPr>
        <p:blipFill>
          <a:blip r:embed="rId3"/>
          <a:srcRect t="23951" b="10115"/>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
        <p:nvSpPr>
          <p:cNvPr id="2" name="Title 1">
            <a:extLst>
              <a:ext uri="{FF2B5EF4-FFF2-40B4-BE49-F238E27FC236}">
                <a16:creationId xmlns:a16="http://schemas.microsoft.com/office/drawing/2014/main" id="{04974EF4-A546-1B7D-0D99-D20480E8A797}"/>
              </a:ext>
            </a:extLst>
          </p:cNvPr>
          <p:cNvSpPr>
            <a:spLocks noGrp="1"/>
          </p:cNvSpPr>
          <p:nvPr>
            <p:ph type="title"/>
          </p:nvPr>
        </p:nvSpPr>
        <p:spPr>
          <a:xfrm>
            <a:off x="589556" y="5746071"/>
            <a:ext cx="7015499" cy="852260"/>
          </a:xfrm>
        </p:spPr>
        <p:txBody>
          <a:bodyPr vert="horz" lIns="91440" tIns="45720" rIns="91440" bIns="45720" rtlCol="0" anchor="ctr">
            <a:normAutofit/>
          </a:bodyPr>
          <a:lstStyle/>
          <a:p>
            <a:r>
              <a:rPr lang="en-US" sz="3300" i="0" u="none" strike="noStrike">
                <a:effectLst/>
              </a:rPr>
              <a:t>Address Global Challenges Through Film</a:t>
            </a:r>
            <a:endParaRPr lang="en-US" sz="3300"/>
          </a:p>
        </p:txBody>
      </p:sp>
    </p:spTree>
    <p:extLst>
      <p:ext uri="{BB962C8B-B14F-4D97-AF65-F5344CB8AC3E}">
        <p14:creationId xmlns:p14="http://schemas.microsoft.com/office/powerpoint/2010/main" val="21915826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751A905D-FD17-EF13-F893-38676E0DC824}"/>
              </a:ext>
            </a:extLst>
          </p:cNvPr>
          <p:cNvPicPr>
            <a:picLocks noGrp="1" noChangeAspect="1"/>
          </p:cNvPicPr>
          <p:nvPr>
            <p:ph idx="1"/>
          </p:nvPr>
        </p:nvPicPr>
        <p:blipFill>
          <a:blip r:embed="rId3"/>
          <a:srcRect l="6350" r="14338"/>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2BADCF0-A579-510E-63EF-D609D89528C5}"/>
              </a:ext>
            </a:extLst>
          </p:cNvPr>
          <p:cNvSpPr>
            <a:spLocks noGrp="1"/>
          </p:cNvSpPr>
          <p:nvPr>
            <p:ph type="title"/>
          </p:nvPr>
        </p:nvSpPr>
        <p:spPr>
          <a:xfrm>
            <a:off x="8658508" y="1582986"/>
            <a:ext cx="3445765" cy="3692028"/>
          </a:xfrm>
          <a:noFill/>
        </p:spPr>
        <p:txBody>
          <a:bodyPr vert="horz" lIns="91440" tIns="45720" rIns="91440" bIns="45720" rtlCol="0" anchor="b">
            <a:normAutofit/>
          </a:bodyPr>
          <a:lstStyle/>
          <a:p>
            <a:r>
              <a:rPr lang="en-US" sz="4000" dirty="0"/>
              <a:t>Overcoming Language Barriers in International Film Education</a:t>
            </a:r>
          </a:p>
        </p:txBody>
      </p:sp>
    </p:spTree>
    <p:extLst>
      <p:ext uri="{BB962C8B-B14F-4D97-AF65-F5344CB8AC3E}">
        <p14:creationId xmlns:p14="http://schemas.microsoft.com/office/powerpoint/2010/main" val="41351782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a:extLst>
              <a:ext uri="{FF2B5EF4-FFF2-40B4-BE49-F238E27FC236}">
                <a16:creationId xmlns:a16="http://schemas.microsoft.com/office/drawing/2014/main" id="{F02626F4-41AB-13AC-44FA-EA2DB36422AA}"/>
              </a:ext>
            </a:extLst>
          </p:cNvPr>
          <p:cNvPicPr>
            <a:picLocks noGrp="1" noChangeAspect="1"/>
          </p:cNvPicPr>
          <p:nvPr>
            <p:ph idx="1"/>
          </p:nvPr>
        </p:nvPicPr>
        <p:blipFill>
          <a:blip r:embed="rId2"/>
          <a:srcRect l="8769" r="2326" b="1"/>
          <a:stretch/>
        </p:blipFill>
        <p:spPr>
          <a:xfrm>
            <a:off x="20" y="1282"/>
            <a:ext cx="12191980" cy="6856718"/>
          </a:xfrm>
          <a:prstGeom prst="rect">
            <a:avLst/>
          </a:prstGeom>
        </p:spPr>
      </p:pic>
    </p:spTree>
    <p:extLst>
      <p:ext uri="{BB962C8B-B14F-4D97-AF65-F5344CB8AC3E}">
        <p14:creationId xmlns:p14="http://schemas.microsoft.com/office/powerpoint/2010/main" val="35450416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id="{F1B97F93-DBD1-4EBB-CD80-C53ED8D6A02B}"/>
              </a:ext>
            </a:extLst>
          </p:cNvPr>
          <p:cNvPicPr>
            <a:picLocks noGrp="1" noChangeAspect="1"/>
          </p:cNvPicPr>
          <p:nvPr>
            <p:ph idx="1"/>
          </p:nvPr>
        </p:nvPicPr>
        <p:blipFill>
          <a:blip r:embed="rId3"/>
          <a:srcRect l="13044" r="5529" b="-1"/>
          <a:stretch/>
        </p:blipFill>
        <p:spPr>
          <a:xfrm>
            <a:off x="2522358" y="10"/>
            <a:ext cx="9669642" cy="6857990"/>
          </a:xfrm>
          <a:prstGeom prst="rect">
            <a:avLst/>
          </a:prstGeom>
        </p:spPr>
      </p:pic>
      <p:sp>
        <p:nvSpPr>
          <p:cNvPr id="16" name="Rectangle 15">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tx1"/>
              </a:gs>
              <a:gs pos="35000">
                <a:schemeClr val="tx1">
                  <a:alpha val="77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F5973A8-3DCB-0778-DC93-FF134AEC0566}"/>
              </a:ext>
            </a:extLst>
          </p:cNvPr>
          <p:cNvSpPr>
            <a:spLocks noGrp="1"/>
          </p:cNvSpPr>
          <p:nvPr>
            <p:ph type="title"/>
          </p:nvPr>
        </p:nvSpPr>
        <p:spPr>
          <a:xfrm>
            <a:off x="952228" y="743447"/>
            <a:ext cx="3973385" cy="3692028"/>
          </a:xfrm>
          <a:noFill/>
        </p:spPr>
        <p:txBody>
          <a:bodyPr vert="horz" lIns="91440" tIns="45720" rIns="91440" bIns="45720" rtlCol="0" anchor="b">
            <a:normAutofit/>
          </a:bodyPr>
          <a:lstStyle/>
          <a:p>
            <a:r>
              <a:rPr lang="en-US" sz="5200" dirty="0">
                <a:solidFill>
                  <a:schemeClr val="bg1"/>
                </a:solidFill>
              </a:rPr>
              <a:t>How do we inspire our teaching teams?</a:t>
            </a:r>
          </a:p>
        </p:txBody>
      </p:sp>
    </p:spTree>
    <p:extLst>
      <p:ext uri="{BB962C8B-B14F-4D97-AF65-F5344CB8AC3E}">
        <p14:creationId xmlns:p14="http://schemas.microsoft.com/office/powerpoint/2010/main" val="32996593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id="{595D95BF-DD82-EBFD-6C05-C427DE2F93A3}"/>
              </a:ext>
            </a:extLst>
          </p:cNvPr>
          <p:cNvPicPr>
            <a:picLocks noGrp="1" noChangeAspect="1"/>
          </p:cNvPicPr>
          <p:nvPr>
            <p:ph idx="1"/>
          </p:nvPr>
        </p:nvPicPr>
        <p:blipFill>
          <a:blip r:embed="rId3"/>
          <a:srcRect l="3598" r="2284" b="-1"/>
          <a:stretch/>
        </p:blipFill>
        <p:spPr>
          <a:xfrm>
            <a:off x="2522358" y="10"/>
            <a:ext cx="9669642" cy="6857990"/>
          </a:xfrm>
          <a:prstGeom prst="rect">
            <a:avLst/>
          </a:prstGeom>
        </p:spPr>
      </p:pic>
      <p:sp>
        <p:nvSpPr>
          <p:cNvPr id="11" name="Rectangle 10">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tx1"/>
              </a:gs>
              <a:gs pos="35000">
                <a:schemeClr val="tx1">
                  <a:alpha val="77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45B0EF6-4AC3-19D3-1784-04F724A2FB95}"/>
              </a:ext>
            </a:extLst>
          </p:cNvPr>
          <p:cNvSpPr>
            <a:spLocks noGrp="1"/>
          </p:cNvSpPr>
          <p:nvPr>
            <p:ph type="title"/>
          </p:nvPr>
        </p:nvSpPr>
        <p:spPr>
          <a:xfrm>
            <a:off x="952228" y="743447"/>
            <a:ext cx="3973385" cy="3692028"/>
          </a:xfrm>
          <a:noFill/>
        </p:spPr>
        <p:txBody>
          <a:bodyPr vert="horz" lIns="91440" tIns="45720" rIns="91440" bIns="45720" rtlCol="0" anchor="b">
            <a:normAutofit/>
          </a:bodyPr>
          <a:lstStyle/>
          <a:p>
            <a:r>
              <a:rPr lang="en-US" sz="5200" dirty="0">
                <a:solidFill>
                  <a:schemeClr val="bg1"/>
                </a:solidFill>
              </a:rPr>
              <a:t>Lead by Example </a:t>
            </a:r>
            <a:endParaRPr lang="en-US" sz="5200" b="1" dirty="0">
              <a:solidFill>
                <a:schemeClr val="bg1"/>
              </a:solidFill>
            </a:endParaRPr>
          </a:p>
        </p:txBody>
      </p:sp>
    </p:spTree>
    <p:extLst>
      <p:ext uri="{BB962C8B-B14F-4D97-AF65-F5344CB8AC3E}">
        <p14:creationId xmlns:p14="http://schemas.microsoft.com/office/powerpoint/2010/main" val="18421672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id="{4E181C82-B9E7-FA86-AF9E-680A1DB01674}"/>
              </a:ext>
            </a:extLst>
          </p:cNvPr>
          <p:cNvPicPr>
            <a:picLocks noGrp="1" noChangeAspect="1"/>
          </p:cNvPicPr>
          <p:nvPr>
            <p:ph idx="1"/>
          </p:nvPr>
        </p:nvPicPr>
        <p:blipFill>
          <a:blip r:embed="rId3"/>
          <a:srcRect l="14460" r="6228"/>
          <a:stretch/>
        </p:blipFill>
        <p:spPr>
          <a:xfrm>
            <a:off x="2522358" y="10"/>
            <a:ext cx="9669642" cy="6857990"/>
          </a:xfrm>
          <a:prstGeom prst="rect">
            <a:avLst/>
          </a:prstGeom>
        </p:spPr>
      </p:pic>
      <p:sp>
        <p:nvSpPr>
          <p:cNvPr id="11" name="Rectangle 10">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tx1"/>
              </a:gs>
              <a:gs pos="35000">
                <a:schemeClr val="tx1">
                  <a:alpha val="77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81E1120-88A5-9DE0-FAFA-9067F2CD19AD}"/>
              </a:ext>
            </a:extLst>
          </p:cNvPr>
          <p:cNvSpPr>
            <a:spLocks noGrp="1"/>
          </p:cNvSpPr>
          <p:nvPr>
            <p:ph type="title"/>
          </p:nvPr>
        </p:nvSpPr>
        <p:spPr>
          <a:xfrm>
            <a:off x="952228" y="743447"/>
            <a:ext cx="3973385" cy="3692028"/>
          </a:xfrm>
          <a:noFill/>
        </p:spPr>
        <p:txBody>
          <a:bodyPr vert="horz" lIns="91440" tIns="45720" rIns="91440" bIns="45720" rtlCol="0" anchor="b">
            <a:normAutofit/>
          </a:bodyPr>
          <a:lstStyle/>
          <a:p>
            <a:r>
              <a:rPr lang="en-US" sz="5200" dirty="0">
                <a:solidFill>
                  <a:schemeClr val="bg1"/>
                </a:solidFill>
              </a:rPr>
              <a:t>Highlight Industry Demands </a:t>
            </a:r>
          </a:p>
        </p:txBody>
      </p:sp>
    </p:spTree>
    <p:extLst>
      <p:ext uri="{BB962C8B-B14F-4D97-AF65-F5344CB8AC3E}">
        <p14:creationId xmlns:p14="http://schemas.microsoft.com/office/powerpoint/2010/main" val="34483331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F5797E-C7BF-F23F-D45F-29AD1E1D534D}"/>
              </a:ext>
            </a:extLst>
          </p:cNvPr>
          <p:cNvSpPr>
            <a:spLocks noGrp="1"/>
          </p:cNvSpPr>
          <p:nvPr>
            <p:ph type="title"/>
          </p:nvPr>
        </p:nvSpPr>
        <p:spPr>
          <a:xfrm>
            <a:off x="2510118" y="5748180"/>
            <a:ext cx="9681882" cy="739880"/>
          </a:xfrm>
        </p:spPr>
        <p:txBody>
          <a:bodyPr vert="horz" lIns="91440" tIns="45720" rIns="91440" bIns="45720" rtlCol="0" anchor="b">
            <a:normAutofit/>
          </a:bodyPr>
          <a:lstStyle/>
          <a:p>
            <a:pPr algn="ctr"/>
            <a:r>
              <a:rPr lang="en-US" sz="3600" dirty="0">
                <a:solidFill>
                  <a:schemeClr val="tx1">
                    <a:lumMod val="85000"/>
                    <a:lumOff val="15000"/>
                  </a:schemeClr>
                </a:solidFill>
              </a:rPr>
              <a:t>Invite international educators to visit</a:t>
            </a:r>
          </a:p>
        </p:txBody>
      </p:sp>
      <p:pic>
        <p:nvPicPr>
          <p:cNvPr id="4" name="Content Placeholder 3">
            <a:extLst>
              <a:ext uri="{FF2B5EF4-FFF2-40B4-BE49-F238E27FC236}">
                <a16:creationId xmlns:a16="http://schemas.microsoft.com/office/drawing/2014/main" id="{A529FDC0-5C4A-AB71-5EB6-E66BC49182A8}"/>
              </a:ext>
            </a:extLst>
          </p:cNvPr>
          <p:cNvPicPr>
            <a:picLocks noGrp="1" noChangeAspect="1"/>
          </p:cNvPicPr>
          <p:nvPr>
            <p:ph idx="1"/>
          </p:nvPr>
        </p:nvPicPr>
        <p:blipFill>
          <a:blip r:embed="rId3"/>
          <a:srcRect t="1440" b="12725"/>
          <a:stretch/>
        </p:blipFill>
        <p:spPr>
          <a:xfrm>
            <a:off x="-353229" y="-5843462"/>
            <a:ext cx="22580340" cy="12701461"/>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Tree>
    <p:extLst>
      <p:ext uri="{BB962C8B-B14F-4D97-AF65-F5344CB8AC3E}">
        <p14:creationId xmlns:p14="http://schemas.microsoft.com/office/powerpoint/2010/main" val="38208366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6ECEE03-918F-43ED-A7B3-F1BDE3FCE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C24060-CACD-EE13-E995-DD598D0F90D7}"/>
              </a:ext>
            </a:extLst>
          </p:cNvPr>
          <p:cNvSpPr>
            <a:spLocks noGrp="1"/>
          </p:cNvSpPr>
          <p:nvPr>
            <p:ph type="title"/>
          </p:nvPr>
        </p:nvSpPr>
        <p:spPr>
          <a:xfrm>
            <a:off x="836676" y="488445"/>
            <a:ext cx="10515600" cy="1270232"/>
          </a:xfrm>
        </p:spPr>
        <p:txBody>
          <a:bodyPr vert="horz" lIns="91440" tIns="45720" rIns="91440" bIns="45720" rtlCol="0" anchor="b">
            <a:normAutofit/>
          </a:bodyPr>
          <a:lstStyle/>
          <a:p>
            <a:pPr algn="ctr"/>
            <a:r>
              <a:rPr lang="en-GB" sz="3600" b="1" i="0" u="none" strike="noStrike" dirty="0">
                <a:solidFill>
                  <a:srgbClr val="000000"/>
                </a:solidFill>
                <a:effectLst/>
                <a:latin typeface="-webkit-standard"/>
              </a:rPr>
              <a:t>Artificial Intelligence in Media Production</a:t>
            </a:r>
            <a:br>
              <a:rPr lang="en-GB" sz="3200" b="0" i="0" u="none" strike="noStrike" dirty="0">
                <a:solidFill>
                  <a:srgbClr val="000000"/>
                </a:solidFill>
                <a:effectLst/>
                <a:latin typeface="-webkit-standard"/>
              </a:rPr>
            </a:br>
            <a:r>
              <a:rPr lang="en-GB" sz="3200" b="0" i="0" u="none" strike="noStrike" dirty="0">
                <a:solidFill>
                  <a:srgbClr val="000000"/>
                </a:solidFill>
                <a:effectLst/>
                <a:latin typeface="-webkit-standard"/>
              </a:rPr>
              <a:t>teacher’s workshop</a:t>
            </a:r>
            <a:endParaRPr lang="en-US" sz="6600" kern="1200" dirty="0">
              <a:solidFill>
                <a:schemeClr val="tx1"/>
              </a:solidFill>
              <a:latin typeface="+mj-lt"/>
              <a:ea typeface="+mj-ea"/>
              <a:cs typeface="+mj-cs"/>
            </a:endParaRPr>
          </a:p>
        </p:txBody>
      </p:sp>
      <p:sp>
        <p:nvSpPr>
          <p:cNvPr id="16" name="sketch line">
            <a:extLst>
              <a:ext uri="{FF2B5EF4-FFF2-40B4-BE49-F238E27FC236}">
                <a16:creationId xmlns:a16="http://schemas.microsoft.com/office/drawing/2014/main" id="{010B55F0-C448-403A-8231-AD42A7BA27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2682" y="1661139"/>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oup of people sitting on a couch&#10;&#10;AI-generated content may be incorrect.">
            <a:extLst>
              <a:ext uri="{FF2B5EF4-FFF2-40B4-BE49-F238E27FC236}">
                <a16:creationId xmlns:a16="http://schemas.microsoft.com/office/drawing/2014/main" id="{3B70A7C7-9945-17E0-6012-1EF486E963F3}"/>
              </a:ext>
            </a:extLst>
          </p:cNvPr>
          <p:cNvPicPr>
            <a:picLocks noChangeAspect="1"/>
          </p:cNvPicPr>
          <p:nvPr/>
        </p:nvPicPr>
        <p:blipFill>
          <a:blip r:embed="rId3"/>
          <a:srcRect l="3277" r="24242" b="2"/>
          <a:stretch/>
        </p:blipFill>
        <p:spPr>
          <a:xfrm>
            <a:off x="510365" y="2604527"/>
            <a:ext cx="3524888" cy="3647338"/>
          </a:xfrm>
          <a:custGeom>
            <a:avLst/>
            <a:gdLst/>
            <a:ahLst/>
            <a:cxnLst/>
            <a:rect l="l" t="t" r="r" b="b"/>
            <a:pathLst>
              <a:path w="3524888" h="3647338">
                <a:moveTo>
                  <a:pt x="887181" y="60"/>
                </a:moveTo>
                <a:cubicBezTo>
                  <a:pt x="945946" y="-443"/>
                  <a:pt x="1004683" y="2214"/>
                  <a:pt x="1063120" y="9535"/>
                </a:cubicBezTo>
                <a:cubicBezTo>
                  <a:pt x="1192553" y="25206"/>
                  <a:pt x="1324035" y="29312"/>
                  <a:pt x="1454772" y="21769"/>
                </a:cubicBezTo>
                <a:cubicBezTo>
                  <a:pt x="1583729" y="15160"/>
                  <a:pt x="1712924" y="14714"/>
                  <a:pt x="1842239" y="16589"/>
                </a:cubicBezTo>
                <a:cubicBezTo>
                  <a:pt x="1958874" y="18285"/>
                  <a:pt x="2075629" y="18018"/>
                  <a:pt x="2192264" y="13196"/>
                </a:cubicBezTo>
                <a:cubicBezTo>
                  <a:pt x="2323253" y="7660"/>
                  <a:pt x="2454242" y="2928"/>
                  <a:pt x="2585114" y="13911"/>
                </a:cubicBezTo>
                <a:cubicBezTo>
                  <a:pt x="2699008" y="24482"/>
                  <a:pt x="2813668" y="29758"/>
                  <a:pt x="2928437" y="29714"/>
                </a:cubicBezTo>
                <a:cubicBezTo>
                  <a:pt x="3080601" y="28464"/>
                  <a:pt x="3232406" y="19625"/>
                  <a:pt x="3384330" y="14536"/>
                </a:cubicBezTo>
                <a:lnTo>
                  <a:pt x="3481468" y="12130"/>
                </a:lnTo>
                <a:lnTo>
                  <a:pt x="3481325" y="16098"/>
                </a:lnTo>
                <a:lnTo>
                  <a:pt x="3493308" y="84630"/>
                </a:lnTo>
                <a:lnTo>
                  <a:pt x="3493318" y="92959"/>
                </a:lnTo>
                <a:cubicBezTo>
                  <a:pt x="3495695" y="161085"/>
                  <a:pt x="3501168" y="229143"/>
                  <a:pt x="3512114" y="297090"/>
                </a:cubicBezTo>
                <a:cubicBezTo>
                  <a:pt x="3519231" y="340796"/>
                  <a:pt x="3524136" y="384681"/>
                  <a:pt x="3524809" y="428543"/>
                </a:cubicBezTo>
                <a:cubicBezTo>
                  <a:pt x="3525482" y="472405"/>
                  <a:pt x="3521924" y="516245"/>
                  <a:pt x="3512114" y="559861"/>
                </a:cubicBezTo>
                <a:cubicBezTo>
                  <a:pt x="3491119" y="656469"/>
                  <a:pt x="3485618" y="754605"/>
                  <a:pt x="3495724" y="852186"/>
                </a:cubicBezTo>
                <a:cubicBezTo>
                  <a:pt x="3504578" y="948437"/>
                  <a:pt x="3505176" y="1044867"/>
                  <a:pt x="3502664" y="1141386"/>
                </a:cubicBezTo>
                <a:cubicBezTo>
                  <a:pt x="3500391" y="1228440"/>
                  <a:pt x="3500750" y="1315584"/>
                  <a:pt x="3507210" y="1402639"/>
                </a:cubicBezTo>
                <a:cubicBezTo>
                  <a:pt x="3514626" y="1500407"/>
                  <a:pt x="3520966" y="1598176"/>
                  <a:pt x="3506252" y="1695857"/>
                </a:cubicBezTo>
                <a:cubicBezTo>
                  <a:pt x="3492089" y="1780866"/>
                  <a:pt x="3485019" y="1866447"/>
                  <a:pt x="3485079" y="1952109"/>
                </a:cubicBezTo>
                <a:cubicBezTo>
                  <a:pt x="3486753" y="2065682"/>
                  <a:pt x="3498595" y="2178986"/>
                  <a:pt x="3505415" y="2292381"/>
                </a:cubicBezTo>
                <a:cubicBezTo>
                  <a:pt x="3514746" y="2447918"/>
                  <a:pt x="3522761" y="2603544"/>
                  <a:pt x="3508406" y="2759171"/>
                </a:cubicBezTo>
                <a:cubicBezTo>
                  <a:pt x="3497997" y="2866762"/>
                  <a:pt x="3488427" y="2974352"/>
                  <a:pt x="3496442" y="3082389"/>
                </a:cubicBezTo>
                <a:cubicBezTo>
                  <a:pt x="3502066"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7" y="3652578"/>
                  <a:pt x="3015642" y="3636699"/>
                  <a:pt x="2851776" y="3628492"/>
                </a:cubicBezTo>
                <a:cubicBezTo>
                  <a:pt x="2716167" y="3622675"/>
                  <a:pt x="2580186" y="3623335"/>
                  <a:pt x="2444683" y="3630454"/>
                </a:cubicBezTo>
                <a:cubicBezTo>
                  <a:pt x="2220221" y="3640802"/>
                  <a:pt x="1995758" y="3642229"/>
                  <a:pt x="1771055" y="3636431"/>
                </a:cubicBezTo>
                <a:cubicBezTo>
                  <a:pt x="1659183" y="3633576"/>
                  <a:pt x="1547429" y="3634736"/>
                  <a:pt x="1435676" y="3638305"/>
                </a:cubicBezTo>
                <a:cubicBezTo>
                  <a:pt x="1179420" y="3646601"/>
                  <a:pt x="923403" y="3637323"/>
                  <a:pt x="667265" y="3634558"/>
                </a:cubicBezTo>
                <a:cubicBezTo>
                  <a:pt x="569736" y="3633488"/>
                  <a:pt x="472205" y="3633665"/>
                  <a:pt x="374794"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40"/>
                </a:cubicBezTo>
                <a:cubicBezTo>
                  <a:pt x="14432" y="472556"/>
                  <a:pt x="17180" y="369671"/>
                  <a:pt x="12878" y="266688"/>
                </a:cubicBezTo>
                <a:lnTo>
                  <a:pt x="14418" y="21931"/>
                </a:lnTo>
                <a:lnTo>
                  <a:pt x="163536" y="23733"/>
                </a:lnTo>
                <a:cubicBezTo>
                  <a:pt x="346324" y="25875"/>
                  <a:pt x="528992" y="25875"/>
                  <a:pt x="711062" y="9535"/>
                </a:cubicBezTo>
                <a:cubicBezTo>
                  <a:pt x="769619" y="4223"/>
                  <a:pt x="828415" y="562"/>
                  <a:pt x="887181" y="60"/>
                </a:cubicBezTo>
                <a:close/>
              </a:path>
            </a:pathLst>
          </a:custGeom>
        </p:spPr>
      </p:pic>
      <p:pic>
        <p:nvPicPr>
          <p:cNvPr id="7" name="Picture 6" descr="A group of people sitting at desks with computers&#10;&#10;AI-generated content may be incorrect.">
            <a:extLst>
              <a:ext uri="{FF2B5EF4-FFF2-40B4-BE49-F238E27FC236}">
                <a16:creationId xmlns:a16="http://schemas.microsoft.com/office/drawing/2014/main" id="{70F89C3D-BC05-4635-E0C2-9063E70BDF61}"/>
              </a:ext>
            </a:extLst>
          </p:cNvPr>
          <p:cNvPicPr>
            <a:picLocks noChangeAspect="1"/>
          </p:cNvPicPr>
          <p:nvPr/>
        </p:nvPicPr>
        <p:blipFill>
          <a:blip r:embed="rId4"/>
          <a:srcRect l="19774" r="7745" b="2"/>
          <a:stretch/>
        </p:blipFill>
        <p:spPr>
          <a:xfrm>
            <a:off x="4333556" y="2604527"/>
            <a:ext cx="3524888" cy="3647338"/>
          </a:xfrm>
          <a:custGeom>
            <a:avLst/>
            <a:gdLst/>
            <a:ahLst/>
            <a:cxnLst/>
            <a:rect l="l" t="t" r="r" b="b"/>
            <a:pathLst>
              <a:path w="3524888" h="3647338">
                <a:moveTo>
                  <a:pt x="887181" y="60"/>
                </a:moveTo>
                <a:cubicBezTo>
                  <a:pt x="945947" y="-443"/>
                  <a:pt x="1004683" y="2214"/>
                  <a:pt x="1063120" y="9535"/>
                </a:cubicBezTo>
                <a:cubicBezTo>
                  <a:pt x="1192553" y="25206"/>
                  <a:pt x="1324035" y="29312"/>
                  <a:pt x="1454772" y="21769"/>
                </a:cubicBezTo>
                <a:cubicBezTo>
                  <a:pt x="1583729" y="15160"/>
                  <a:pt x="1712924" y="14714"/>
                  <a:pt x="1842239" y="16589"/>
                </a:cubicBezTo>
                <a:cubicBezTo>
                  <a:pt x="1958874" y="18285"/>
                  <a:pt x="2075629" y="18018"/>
                  <a:pt x="2192264" y="13196"/>
                </a:cubicBezTo>
                <a:cubicBezTo>
                  <a:pt x="2323253" y="7660"/>
                  <a:pt x="2454242" y="2928"/>
                  <a:pt x="2585114" y="13911"/>
                </a:cubicBezTo>
                <a:cubicBezTo>
                  <a:pt x="2699008" y="24482"/>
                  <a:pt x="2813669" y="29758"/>
                  <a:pt x="2928437" y="29714"/>
                </a:cubicBezTo>
                <a:cubicBezTo>
                  <a:pt x="3080601" y="28464"/>
                  <a:pt x="3232406" y="19625"/>
                  <a:pt x="3384330" y="14536"/>
                </a:cubicBezTo>
                <a:lnTo>
                  <a:pt x="3481468" y="12130"/>
                </a:lnTo>
                <a:lnTo>
                  <a:pt x="3481325" y="16098"/>
                </a:lnTo>
                <a:lnTo>
                  <a:pt x="3493308" y="84630"/>
                </a:lnTo>
                <a:lnTo>
                  <a:pt x="3493318" y="92959"/>
                </a:lnTo>
                <a:cubicBezTo>
                  <a:pt x="3495695" y="161085"/>
                  <a:pt x="3501169" y="229143"/>
                  <a:pt x="3512114" y="297090"/>
                </a:cubicBezTo>
                <a:cubicBezTo>
                  <a:pt x="3519231" y="340796"/>
                  <a:pt x="3524136" y="384681"/>
                  <a:pt x="3524809" y="428543"/>
                </a:cubicBezTo>
                <a:cubicBezTo>
                  <a:pt x="3525482" y="472405"/>
                  <a:pt x="3521924" y="516245"/>
                  <a:pt x="3512114" y="559861"/>
                </a:cubicBezTo>
                <a:cubicBezTo>
                  <a:pt x="3491119" y="656469"/>
                  <a:pt x="3485618" y="754605"/>
                  <a:pt x="3495724" y="852186"/>
                </a:cubicBezTo>
                <a:cubicBezTo>
                  <a:pt x="3504578" y="948437"/>
                  <a:pt x="3505176" y="1044867"/>
                  <a:pt x="3502664" y="1141386"/>
                </a:cubicBezTo>
                <a:cubicBezTo>
                  <a:pt x="3500391" y="1228440"/>
                  <a:pt x="3500750" y="1315584"/>
                  <a:pt x="3507210" y="1402639"/>
                </a:cubicBezTo>
                <a:cubicBezTo>
                  <a:pt x="3514626" y="1500407"/>
                  <a:pt x="3520966" y="1598176"/>
                  <a:pt x="3506252" y="1695857"/>
                </a:cubicBezTo>
                <a:cubicBezTo>
                  <a:pt x="3492089" y="1780866"/>
                  <a:pt x="3485019" y="1866447"/>
                  <a:pt x="3485079" y="1952109"/>
                </a:cubicBezTo>
                <a:cubicBezTo>
                  <a:pt x="3486753" y="2065682"/>
                  <a:pt x="3498596" y="2178986"/>
                  <a:pt x="3505415" y="2292381"/>
                </a:cubicBezTo>
                <a:cubicBezTo>
                  <a:pt x="3514746" y="2447918"/>
                  <a:pt x="3522761" y="2603544"/>
                  <a:pt x="3508406" y="2759171"/>
                </a:cubicBezTo>
                <a:cubicBezTo>
                  <a:pt x="3497997" y="2866762"/>
                  <a:pt x="3488428" y="2974352"/>
                  <a:pt x="3496442" y="3082389"/>
                </a:cubicBezTo>
                <a:cubicBezTo>
                  <a:pt x="3502066"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8" y="3652578"/>
                  <a:pt x="3015642" y="3636699"/>
                  <a:pt x="2851776" y="3628492"/>
                </a:cubicBezTo>
                <a:cubicBezTo>
                  <a:pt x="2716167" y="3622675"/>
                  <a:pt x="2580186" y="3623335"/>
                  <a:pt x="2444683" y="3630454"/>
                </a:cubicBezTo>
                <a:cubicBezTo>
                  <a:pt x="2220221" y="3640802"/>
                  <a:pt x="1995758" y="3642229"/>
                  <a:pt x="1771055" y="3636431"/>
                </a:cubicBezTo>
                <a:cubicBezTo>
                  <a:pt x="1659183" y="3633576"/>
                  <a:pt x="1547429" y="3634736"/>
                  <a:pt x="1435676" y="3638305"/>
                </a:cubicBezTo>
                <a:cubicBezTo>
                  <a:pt x="1179420" y="3646601"/>
                  <a:pt x="923403" y="3637323"/>
                  <a:pt x="667265" y="3634558"/>
                </a:cubicBezTo>
                <a:cubicBezTo>
                  <a:pt x="569736" y="3633488"/>
                  <a:pt x="472205" y="3633665"/>
                  <a:pt x="374794"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40"/>
                </a:cubicBezTo>
                <a:cubicBezTo>
                  <a:pt x="14432" y="472556"/>
                  <a:pt x="17180" y="369671"/>
                  <a:pt x="12878" y="266688"/>
                </a:cubicBezTo>
                <a:lnTo>
                  <a:pt x="14418" y="21931"/>
                </a:lnTo>
                <a:lnTo>
                  <a:pt x="163536" y="23733"/>
                </a:lnTo>
                <a:cubicBezTo>
                  <a:pt x="346324" y="25875"/>
                  <a:pt x="528992" y="25875"/>
                  <a:pt x="711062" y="9535"/>
                </a:cubicBezTo>
                <a:cubicBezTo>
                  <a:pt x="769619" y="4223"/>
                  <a:pt x="828415" y="562"/>
                  <a:pt x="887181" y="60"/>
                </a:cubicBezTo>
                <a:close/>
              </a:path>
            </a:pathLst>
          </a:custGeom>
        </p:spPr>
      </p:pic>
      <p:pic>
        <p:nvPicPr>
          <p:cNvPr id="5" name="Content Placeholder 4">
            <a:extLst>
              <a:ext uri="{FF2B5EF4-FFF2-40B4-BE49-F238E27FC236}">
                <a16:creationId xmlns:a16="http://schemas.microsoft.com/office/drawing/2014/main" id="{92766F9C-9A7D-F701-6A40-744E17FA7D1E}"/>
              </a:ext>
            </a:extLst>
          </p:cNvPr>
          <p:cNvPicPr>
            <a:picLocks noGrp="1" noChangeAspect="1"/>
          </p:cNvPicPr>
          <p:nvPr>
            <p:ph idx="1"/>
          </p:nvPr>
        </p:nvPicPr>
        <p:blipFill>
          <a:blip r:embed="rId5"/>
          <a:srcRect l="3084" r="24436" b="2"/>
          <a:stretch/>
        </p:blipFill>
        <p:spPr>
          <a:xfrm>
            <a:off x="8156747" y="2604528"/>
            <a:ext cx="3524888" cy="3647338"/>
          </a:xfrm>
          <a:custGeom>
            <a:avLst/>
            <a:gdLst/>
            <a:ahLst/>
            <a:cxnLst/>
            <a:rect l="l" t="t" r="r" b="b"/>
            <a:pathLst>
              <a:path w="3524888" h="3647338">
                <a:moveTo>
                  <a:pt x="887180" y="60"/>
                </a:moveTo>
                <a:cubicBezTo>
                  <a:pt x="945946" y="-442"/>
                  <a:pt x="1004683" y="2214"/>
                  <a:pt x="1063120" y="9535"/>
                </a:cubicBezTo>
                <a:cubicBezTo>
                  <a:pt x="1192553" y="25206"/>
                  <a:pt x="1324035" y="29312"/>
                  <a:pt x="1454772" y="21769"/>
                </a:cubicBezTo>
                <a:cubicBezTo>
                  <a:pt x="1583729" y="15160"/>
                  <a:pt x="1712924" y="14714"/>
                  <a:pt x="1842239" y="16589"/>
                </a:cubicBezTo>
                <a:cubicBezTo>
                  <a:pt x="1958874" y="18285"/>
                  <a:pt x="2075628" y="18018"/>
                  <a:pt x="2192263" y="13196"/>
                </a:cubicBezTo>
                <a:cubicBezTo>
                  <a:pt x="2323253" y="7660"/>
                  <a:pt x="2454242" y="2928"/>
                  <a:pt x="2585113" y="13911"/>
                </a:cubicBezTo>
                <a:cubicBezTo>
                  <a:pt x="2699008" y="24482"/>
                  <a:pt x="2813668" y="29758"/>
                  <a:pt x="2928437" y="29714"/>
                </a:cubicBezTo>
                <a:cubicBezTo>
                  <a:pt x="3080601" y="28464"/>
                  <a:pt x="3232406" y="19625"/>
                  <a:pt x="3384330" y="14536"/>
                </a:cubicBezTo>
                <a:lnTo>
                  <a:pt x="3481468" y="12130"/>
                </a:lnTo>
                <a:lnTo>
                  <a:pt x="3481325" y="16098"/>
                </a:lnTo>
                <a:lnTo>
                  <a:pt x="3493308" y="84630"/>
                </a:lnTo>
                <a:lnTo>
                  <a:pt x="3493318" y="92959"/>
                </a:lnTo>
                <a:cubicBezTo>
                  <a:pt x="3495694" y="161085"/>
                  <a:pt x="3501168" y="229143"/>
                  <a:pt x="3512114" y="297090"/>
                </a:cubicBezTo>
                <a:cubicBezTo>
                  <a:pt x="3519231" y="340796"/>
                  <a:pt x="3524136" y="384681"/>
                  <a:pt x="3524809" y="428543"/>
                </a:cubicBezTo>
                <a:cubicBezTo>
                  <a:pt x="3525482" y="472405"/>
                  <a:pt x="3521923" y="516245"/>
                  <a:pt x="3512114" y="559861"/>
                </a:cubicBezTo>
                <a:cubicBezTo>
                  <a:pt x="3491119" y="656469"/>
                  <a:pt x="3485617" y="754605"/>
                  <a:pt x="3495724" y="852186"/>
                </a:cubicBezTo>
                <a:cubicBezTo>
                  <a:pt x="3504577" y="948437"/>
                  <a:pt x="3505176" y="1044867"/>
                  <a:pt x="3502664" y="1141386"/>
                </a:cubicBezTo>
                <a:cubicBezTo>
                  <a:pt x="3500391" y="1228440"/>
                  <a:pt x="3500749" y="1315584"/>
                  <a:pt x="3507210" y="1402639"/>
                </a:cubicBezTo>
                <a:cubicBezTo>
                  <a:pt x="3514626" y="1500407"/>
                  <a:pt x="3520966" y="1598176"/>
                  <a:pt x="3506251" y="1695857"/>
                </a:cubicBezTo>
                <a:cubicBezTo>
                  <a:pt x="3492089" y="1780866"/>
                  <a:pt x="3485019" y="1866447"/>
                  <a:pt x="3485079" y="1952109"/>
                </a:cubicBezTo>
                <a:cubicBezTo>
                  <a:pt x="3486753" y="2065682"/>
                  <a:pt x="3498595" y="2178986"/>
                  <a:pt x="3505414" y="2292381"/>
                </a:cubicBezTo>
                <a:cubicBezTo>
                  <a:pt x="3514746" y="2447918"/>
                  <a:pt x="3522760" y="2603544"/>
                  <a:pt x="3508405" y="2759171"/>
                </a:cubicBezTo>
                <a:cubicBezTo>
                  <a:pt x="3497997" y="2866762"/>
                  <a:pt x="3488427" y="2974352"/>
                  <a:pt x="3496442" y="3082389"/>
                </a:cubicBezTo>
                <a:cubicBezTo>
                  <a:pt x="3502065"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7" y="3652578"/>
                  <a:pt x="3015642" y="3636699"/>
                  <a:pt x="2851776" y="3628492"/>
                </a:cubicBezTo>
                <a:cubicBezTo>
                  <a:pt x="2716167" y="3622675"/>
                  <a:pt x="2580186" y="3623335"/>
                  <a:pt x="2444683" y="3630454"/>
                </a:cubicBezTo>
                <a:cubicBezTo>
                  <a:pt x="2220221" y="3640802"/>
                  <a:pt x="1995757" y="3642229"/>
                  <a:pt x="1771055" y="3636431"/>
                </a:cubicBezTo>
                <a:cubicBezTo>
                  <a:pt x="1659183" y="3633576"/>
                  <a:pt x="1547429" y="3634736"/>
                  <a:pt x="1435675" y="3638305"/>
                </a:cubicBezTo>
                <a:cubicBezTo>
                  <a:pt x="1179419" y="3646601"/>
                  <a:pt x="923403" y="3637323"/>
                  <a:pt x="667265" y="3634558"/>
                </a:cubicBezTo>
                <a:cubicBezTo>
                  <a:pt x="569736" y="3633488"/>
                  <a:pt x="472205" y="3633665"/>
                  <a:pt x="374793"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40"/>
                </a:cubicBezTo>
                <a:cubicBezTo>
                  <a:pt x="14432" y="472556"/>
                  <a:pt x="17180" y="369671"/>
                  <a:pt x="12878" y="266688"/>
                </a:cubicBezTo>
                <a:lnTo>
                  <a:pt x="14418" y="21931"/>
                </a:lnTo>
                <a:lnTo>
                  <a:pt x="163536" y="23733"/>
                </a:lnTo>
                <a:cubicBezTo>
                  <a:pt x="346324" y="25875"/>
                  <a:pt x="528992" y="25875"/>
                  <a:pt x="711061" y="9535"/>
                </a:cubicBezTo>
                <a:cubicBezTo>
                  <a:pt x="769618" y="4223"/>
                  <a:pt x="828414" y="562"/>
                  <a:pt x="887180" y="60"/>
                </a:cubicBezTo>
                <a:close/>
              </a:path>
            </a:pathLst>
          </a:custGeom>
        </p:spPr>
      </p:pic>
      <p:sp>
        <p:nvSpPr>
          <p:cNvPr id="3" name="TextBox 2">
            <a:extLst>
              <a:ext uri="{FF2B5EF4-FFF2-40B4-BE49-F238E27FC236}">
                <a16:creationId xmlns:a16="http://schemas.microsoft.com/office/drawing/2014/main" id="{9F92C920-7604-A156-9509-EA73D20C8C5B}"/>
              </a:ext>
            </a:extLst>
          </p:cNvPr>
          <p:cNvSpPr txBox="1"/>
          <p:nvPr/>
        </p:nvSpPr>
        <p:spPr>
          <a:xfrm>
            <a:off x="4590090" y="1813726"/>
            <a:ext cx="3008772" cy="369332"/>
          </a:xfrm>
          <a:prstGeom prst="rect">
            <a:avLst/>
          </a:prstGeom>
          <a:noFill/>
        </p:spPr>
        <p:txBody>
          <a:bodyPr wrap="none" rtlCol="0">
            <a:spAutoFit/>
          </a:bodyPr>
          <a:lstStyle/>
          <a:p>
            <a:r>
              <a:rPr lang="en-SE" dirty="0"/>
              <a:t>Stockholm, December, 2024</a:t>
            </a:r>
          </a:p>
        </p:txBody>
      </p:sp>
    </p:spTree>
    <p:extLst>
      <p:ext uri="{BB962C8B-B14F-4D97-AF65-F5344CB8AC3E}">
        <p14:creationId xmlns:p14="http://schemas.microsoft.com/office/powerpoint/2010/main" val="680444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76A1B86-DC99-46B9-B5AA-A7E928EA9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9304FFE-74E9-4316-B822-F35A685E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14D5EE-1EF1-18B3-5AD1-0A498703CB41}"/>
              </a:ext>
            </a:extLst>
          </p:cNvPr>
          <p:cNvSpPr>
            <a:spLocks noGrp="1"/>
          </p:cNvSpPr>
          <p:nvPr>
            <p:ph type="title"/>
          </p:nvPr>
        </p:nvSpPr>
        <p:spPr>
          <a:xfrm>
            <a:off x="5162550" y="1562669"/>
            <a:ext cx="5636113" cy="2456597"/>
          </a:xfrm>
        </p:spPr>
        <p:txBody>
          <a:bodyPr vert="horz" lIns="91440" tIns="45720" rIns="91440" bIns="45720" rtlCol="0" anchor="b">
            <a:normAutofit/>
          </a:bodyPr>
          <a:lstStyle/>
          <a:p>
            <a:pPr algn="ctr"/>
            <a:r>
              <a:rPr lang="en-US">
                <a:solidFill>
                  <a:schemeClr val="tx1">
                    <a:lumMod val="85000"/>
                    <a:lumOff val="15000"/>
                  </a:schemeClr>
                </a:solidFill>
              </a:rPr>
              <a:t>Support International Student and Faculty Recruitment</a:t>
            </a:r>
          </a:p>
        </p:txBody>
      </p:sp>
      <p:pic>
        <p:nvPicPr>
          <p:cNvPr id="3" name="Content Placeholder 2">
            <a:extLst>
              <a:ext uri="{FF2B5EF4-FFF2-40B4-BE49-F238E27FC236}">
                <a16:creationId xmlns:a16="http://schemas.microsoft.com/office/drawing/2014/main" id="{023DCB84-FA8E-B9C6-CE6A-2ED351369C83}"/>
              </a:ext>
            </a:extLst>
          </p:cNvPr>
          <p:cNvPicPr>
            <a:picLocks noGrp="1" noChangeAspect="1"/>
          </p:cNvPicPr>
          <p:nvPr>
            <p:ph idx="1"/>
          </p:nvPr>
        </p:nvPicPr>
        <p:blipFill>
          <a:blip r:embed="rId3"/>
          <a:srcRect r="7053"/>
          <a:stretch/>
        </p:blipFill>
        <p:spPr>
          <a:xfrm>
            <a:off x="-7266" y="10"/>
            <a:ext cx="3569616" cy="6857990"/>
          </a:xfrm>
          <a:custGeom>
            <a:avLst/>
            <a:gdLst/>
            <a:ahLst/>
            <a:cxnLst/>
            <a:rect l="l" t="t" r="r" b="b"/>
            <a:pathLst>
              <a:path w="3569616" h="6858000">
                <a:moveTo>
                  <a:pt x="0" y="0"/>
                </a:moveTo>
                <a:lnTo>
                  <a:pt x="3119345" y="0"/>
                </a:lnTo>
                <a:lnTo>
                  <a:pt x="3123529" y="17226"/>
                </a:lnTo>
                <a:cubicBezTo>
                  <a:pt x="3124924" y="23927"/>
                  <a:pt x="3126075" y="29690"/>
                  <a:pt x="3127926" y="35733"/>
                </a:cubicBezTo>
                <a:cubicBezTo>
                  <a:pt x="3135983" y="55162"/>
                  <a:pt x="3152761" y="75163"/>
                  <a:pt x="3158476" y="86830"/>
                </a:cubicBezTo>
                <a:lnTo>
                  <a:pt x="3162217" y="105744"/>
                </a:lnTo>
                <a:lnTo>
                  <a:pt x="3166997" y="104727"/>
                </a:lnTo>
                <a:lnTo>
                  <a:pt x="3167793" y="111793"/>
                </a:lnTo>
                <a:lnTo>
                  <a:pt x="3168896" y="127609"/>
                </a:lnTo>
                <a:cubicBezTo>
                  <a:pt x="3170241" y="137435"/>
                  <a:pt x="3170795" y="164972"/>
                  <a:pt x="3173185" y="174906"/>
                </a:cubicBezTo>
                <a:cubicBezTo>
                  <a:pt x="3178510" y="177461"/>
                  <a:pt x="3181593" y="181749"/>
                  <a:pt x="3183238" y="187215"/>
                </a:cubicBezTo>
                <a:lnTo>
                  <a:pt x="3184145" y="199435"/>
                </a:lnTo>
                <a:lnTo>
                  <a:pt x="3200957" y="269529"/>
                </a:lnTo>
                <a:lnTo>
                  <a:pt x="3202491" y="279219"/>
                </a:lnTo>
                <a:lnTo>
                  <a:pt x="3206975" y="284221"/>
                </a:lnTo>
                <a:cubicBezTo>
                  <a:pt x="3208056" y="288198"/>
                  <a:pt x="3208241" y="299815"/>
                  <a:pt x="3208979" y="303078"/>
                </a:cubicBezTo>
                <a:cubicBezTo>
                  <a:pt x="3209786" y="303316"/>
                  <a:pt x="3210593" y="303555"/>
                  <a:pt x="3211400" y="303794"/>
                </a:cubicBezTo>
                <a:cubicBezTo>
                  <a:pt x="3215834" y="314048"/>
                  <a:pt x="3230882" y="352723"/>
                  <a:pt x="3235583" y="364595"/>
                </a:cubicBezTo>
                <a:cubicBezTo>
                  <a:pt x="3232098" y="367263"/>
                  <a:pt x="3238178" y="372307"/>
                  <a:pt x="3239601" y="375020"/>
                </a:cubicBezTo>
                <a:cubicBezTo>
                  <a:pt x="3237179" y="375617"/>
                  <a:pt x="3236854" y="382439"/>
                  <a:pt x="3239157" y="384290"/>
                </a:cubicBezTo>
                <a:cubicBezTo>
                  <a:pt x="3254070" y="431093"/>
                  <a:pt x="3227895" y="408920"/>
                  <a:pt x="3245230" y="435044"/>
                </a:cubicBezTo>
                <a:cubicBezTo>
                  <a:pt x="3246565" y="439781"/>
                  <a:pt x="3245820" y="443743"/>
                  <a:pt x="3244204" y="447282"/>
                </a:cubicBezTo>
                <a:lnTo>
                  <a:pt x="3240762" y="452630"/>
                </a:lnTo>
                <a:lnTo>
                  <a:pt x="3249093" y="471880"/>
                </a:lnTo>
                <a:cubicBezTo>
                  <a:pt x="3252174" y="481431"/>
                  <a:pt x="3254453" y="491548"/>
                  <a:pt x="3255857" y="501992"/>
                </a:cubicBezTo>
                <a:cubicBezTo>
                  <a:pt x="3250999" y="504682"/>
                  <a:pt x="3258622" y="512442"/>
                  <a:pt x="3260271" y="516223"/>
                </a:cubicBezTo>
                <a:cubicBezTo>
                  <a:pt x="3257006" y="516482"/>
                  <a:pt x="3255973" y="525173"/>
                  <a:pt x="3258865" y="528038"/>
                </a:cubicBezTo>
                <a:cubicBezTo>
                  <a:pt x="3274535" y="591283"/>
                  <a:pt x="3241762" y="557303"/>
                  <a:pt x="3262462" y="594499"/>
                </a:cubicBezTo>
                <a:cubicBezTo>
                  <a:pt x="3263816" y="600863"/>
                  <a:pt x="3262479" y="605795"/>
                  <a:pt x="3260024" y="610000"/>
                </a:cubicBezTo>
                <a:lnTo>
                  <a:pt x="3253721" y="617692"/>
                </a:lnTo>
                <a:lnTo>
                  <a:pt x="3256482" y="623204"/>
                </a:lnTo>
                <a:cubicBezTo>
                  <a:pt x="3258005" y="644600"/>
                  <a:pt x="3251476" y="651376"/>
                  <a:pt x="3259225" y="663365"/>
                </a:cubicBezTo>
                <a:cubicBezTo>
                  <a:pt x="3245876" y="682744"/>
                  <a:pt x="3258539" y="675670"/>
                  <a:pt x="3261631" y="689522"/>
                </a:cubicBezTo>
                <a:cubicBezTo>
                  <a:pt x="3265207" y="700373"/>
                  <a:pt x="3269507" y="679723"/>
                  <a:pt x="3271002" y="690492"/>
                </a:cubicBezTo>
                <a:cubicBezTo>
                  <a:pt x="3267989" y="702455"/>
                  <a:pt x="3279578" y="701125"/>
                  <a:pt x="3275760" y="713609"/>
                </a:cubicBezTo>
                <a:cubicBezTo>
                  <a:pt x="3266819" y="711239"/>
                  <a:pt x="3278954" y="737528"/>
                  <a:pt x="3271356" y="738880"/>
                </a:cubicBezTo>
                <a:cubicBezTo>
                  <a:pt x="3282938" y="748490"/>
                  <a:pt x="3269788" y="754591"/>
                  <a:pt x="3274016" y="768139"/>
                </a:cubicBezTo>
                <a:cubicBezTo>
                  <a:pt x="3278559" y="774347"/>
                  <a:pt x="3279560" y="778980"/>
                  <a:pt x="3275507" y="785654"/>
                </a:cubicBezTo>
                <a:cubicBezTo>
                  <a:pt x="3297514" y="814181"/>
                  <a:pt x="3277534" y="803670"/>
                  <a:pt x="3287024" y="831111"/>
                </a:cubicBezTo>
                <a:cubicBezTo>
                  <a:pt x="3296672" y="854655"/>
                  <a:pt x="3303659" y="881610"/>
                  <a:pt x="3324562" y="903604"/>
                </a:cubicBezTo>
                <a:cubicBezTo>
                  <a:pt x="3330338" y="907511"/>
                  <a:pt x="3333079" y="917872"/>
                  <a:pt x="3330682" y="926744"/>
                </a:cubicBezTo>
                <a:cubicBezTo>
                  <a:pt x="3330269" y="928269"/>
                  <a:pt x="3329716" y="929694"/>
                  <a:pt x="3329041" y="930971"/>
                </a:cubicBezTo>
                <a:cubicBezTo>
                  <a:pt x="3333270" y="950914"/>
                  <a:pt x="3351150" y="1023696"/>
                  <a:pt x="3356062" y="1046405"/>
                </a:cubicBezTo>
                <a:cubicBezTo>
                  <a:pt x="3349099" y="1048737"/>
                  <a:pt x="3362597" y="1059482"/>
                  <a:pt x="3358521" y="1067217"/>
                </a:cubicBezTo>
                <a:cubicBezTo>
                  <a:pt x="3354869" y="1072807"/>
                  <a:pt x="3358113" y="1077371"/>
                  <a:pt x="3358773" y="1082909"/>
                </a:cubicBezTo>
                <a:cubicBezTo>
                  <a:pt x="3356098" y="1090444"/>
                  <a:pt x="3363241" y="1113953"/>
                  <a:pt x="3367682" y="1119909"/>
                </a:cubicBezTo>
                <a:cubicBezTo>
                  <a:pt x="3382703" y="1133847"/>
                  <a:pt x="3374343" y="1168367"/>
                  <a:pt x="3385911" y="1180009"/>
                </a:cubicBezTo>
                <a:cubicBezTo>
                  <a:pt x="3387774" y="1184389"/>
                  <a:pt x="3388688" y="1188737"/>
                  <a:pt x="3389010" y="1193041"/>
                </a:cubicBezTo>
                <a:lnTo>
                  <a:pt x="3388572" y="1205179"/>
                </a:lnTo>
                <a:lnTo>
                  <a:pt x="3385768" y="1208811"/>
                </a:lnTo>
                <a:lnTo>
                  <a:pt x="3386975" y="1216129"/>
                </a:lnTo>
                <a:lnTo>
                  <a:pt x="3386647" y="1218271"/>
                </a:lnTo>
                <a:cubicBezTo>
                  <a:pt x="3386007" y="1222365"/>
                  <a:pt x="3385480" y="1226399"/>
                  <a:pt x="3385420" y="1230360"/>
                </a:cubicBezTo>
                <a:cubicBezTo>
                  <a:pt x="3400233" y="1224163"/>
                  <a:pt x="3387342" y="1263034"/>
                  <a:pt x="3398902" y="1251303"/>
                </a:cubicBezTo>
                <a:cubicBezTo>
                  <a:pt x="3401143" y="1271991"/>
                  <a:pt x="3411558" y="1255397"/>
                  <a:pt x="3402244" y="1281071"/>
                </a:cubicBezTo>
                <a:cubicBezTo>
                  <a:pt x="3416627" y="1312459"/>
                  <a:pt x="3415183" y="1363554"/>
                  <a:pt x="3435533" y="1387530"/>
                </a:cubicBezTo>
                <a:cubicBezTo>
                  <a:pt x="3428168" y="1384876"/>
                  <a:pt x="3423452" y="1398828"/>
                  <a:pt x="3427595" y="1407995"/>
                </a:cubicBezTo>
                <a:cubicBezTo>
                  <a:pt x="3398778" y="1398886"/>
                  <a:pt x="3455260" y="1443485"/>
                  <a:pt x="3436580" y="1453051"/>
                </a:cubicBezTo>
                <a:cubicBezTo>
                  <a:pt x="3454427" y="1452263"/>
                  <a:pt x="3487273" y="1492392"/>
                  <a:pt x="3473886" y="1513215"/>
                </a:cubicBezTo>
                <a:cubicBezTo>
                  <a:pt x="3479337" y="1543203"/>
                  <a:pt x="3495403" y="1563620"/>
                  <a:pt x="3491486" y="1595707"/>
                </a:cubicBezTo>
                <a:cubicBezTo>
                  <a:pt x="3493932" y="1596530"/>
                  <a:pt x="3496028" y="1598008"/>
                  <a:pt x="3497869" y="1599939"/>
                </a:cubicBezTo>
                <a:lnTo>
                  <a:pt x="3502453" y="1606503"/>
                </a:lnTo>
                <a:lnTo>
                  <a:pt x="3502232" y="1607846"/>
                </a:lnTo>
                <a:cubicBezTo>
                  <a:pt x="3502503" y="1613048"/>
                  <a:pt x="3503673" y="1615641"/>
                  <a:pt x="3505239" y="1617081"/>
                </a:cubicBezTo>
                <a:cubicBezTo>
                  <a:pt x="3505979" y="1617395"/>
                  <a:pt x="3506719" y="1617710"/>
                  <a:pt x="3507459" y="1618024"/>
                </a:cubicBezTo>
                <a:lnTo>
                  <a:pt x="3510011" y="1624022"/>
                </a:lnTo>
                <a:lnTo>
                  <a:pt x="3516358" y="1634929"/>
                </a:lnTo>
                <a:lnTo>
                  <a:pt x="3516308" y="1637821"/>
                </a:lnTo>
                <a:lnTo>
                  <a:pt x="3523955" y="1655598"/>
                </a:lnTo>
                <a:lnTo>
                  <a:pt x="3523473" y="1656247"/>
                </a:lnTo>
                <a:cubicBezTo>
                  <a:pt x="3522567" y="1658107"/>
                  <a:pt x="3522227" y="1660249"/>
                  <a:pt x="3523061" y="1663024"/>
                </a:cubicBezTo>
                <a:cubicBezTo>
                  <a:pt x="3513175" y="1664689"/>
                  <a:pt x="3520280" y="1667013"/>
                  <a:pt x="3523616" y="1675054"/>
                </a:cubicBezTo>
                <a:cubicBezTo>
                  <a:pt x="3509006" y="1679436"/>
                  <a:pt x="3523682" y="1698702"/>
                  <a:pt x="3517630" y="1707801"/>
                </a:cubicBezTo>
                <a:cubicBezTo>
                  <a:pt x="3520410" y="1713612"/>
                  <a:pt x="3523083" y="1719836"/>
                  <a:pt x="3525537" y="1726380"/>
                </a:cubicBezTo>
                <a:lnTo>
                  <a:pt x="3529903" y="1779986"/>
                </a:lnTo>
                <a:lnTo>
                  <a:pt x="3521468" y="1836998"/>
                </a:lnTo>
                <a:cubicBezTo>
                  <a:pt x="3522502" y="1857808"/>
                  <a:pt x="3519191" y="1876110"/>
                  <a:pt x="3523412" y="1893497"/>
                </a:cubicBezTo>
                <a:cubicBezTo>
                  <a:pt x="3520411" y="1900876"/>
                  <a:pt x="3519436" y="1907708"/>
                  <a:pt x="3525004" y="1913894"/>
                </a:cubicBezTo>
                <a:cubicBezTo>
                  <a:pt x="3524490" y="1933413"/>
                  <a:pt x="3517414" y="1938604"/>
                  <a:pt x="3523928" y="1950514"/>
                </a:cubicBezTo>
                <a:cubicBezTo>
                  <a:pt x="3512685" y="1962215"/>
                  <a:pt x="3517275" y="1962555"/>
                  <a:pt x="3521008" y="1967449"/>
                </a:cubicBezTo>
                <a:lnTo>
                  <a:pt x="3521297" y="1968163"/>
                </a:lnTo>
                <a:lnTo>
                  <a:pt x="3519686" y="1969768"/>
                </a:lnTo>
                <a:lnTo>
                  <a:pt x="3519089" y="1972904"/>
                </a:lnTo>
                <a:lnTo>
                  <a:pt x="3520122" y="1981289"/>
                </a:lnTo>
                <a:lnTo>
                  <a:pt x="3520948" y="1984413"/>
                </a:lnTo>
                <a:cubicBezTo>
                  <a:pt x="3521356" y="1986575"/>
                  <a:pt x="3521416" y="1988026"/>
                  <a:pt x="3521226" y="1989046"/>
                </a:cubicBezTo>
                <a:lnTo>
                  <a:pt x="3521092" y="1989171"/>
                </a:lnTo>
                <a:lnTo>
                  <a:pt x="3521624" y="1993492"/>
                </a:lnTo>
                <a:cubicBezTo>
                  <a:pt x="3522844" y="2000762"/>
                  <a:pt x="3524332" y="2007819"/>
                  <a:pt x="3525996" y="2014518"/>
                </a:cubicBezTo>
                <a:cubicBezTo>
                  <a:pt x="3518529" y="2020777"/>
                  <a:pt x="3529333" y="2045218"/>
                  <a:pt x="3514412" y="2043465"/>
                </a:cubicBezTo>
                <a:cubicBezTo>
                  <a:pt x="3516219" y="2052531"/>
                  <a:pt x="3522688" y="2057653"/>
                  <a:pt x="3512822" y="2055222"/>
                </a:cubicBezTo>
                <a:cubicBezTo>
                  <a:pt x="3513140" y="2058224"/>
                  <a:pt x="3512432" y="2060136"/>
                  <a:pt x="3511227" y="2061550"/>
                </a:cubicBezTo>
                <a:lnTo>
                  <a:pt x="3510645" y="2061975"/>
                </a:lnTo>
                <a:lnTo>
                  <a:pt x="3514907" y="2082129"/>
                </a:lnTo>
                <a:lnTo>
                  <a:pt x="3514347" y="2084880"/>
                </a:lnTo>
                <a:lnTo>
                  <a:pt x="3518565" y="2097919"/>
                </a:lnTo>
                <a:lnTo>
                  <a:pt x="3519976" y="2104707"/>
                </a:lnTo>
                <a:lnTo>
                  <a:pt x="3521958" y="2106519"/>
                </a:lnTo>
                <a:cubicBezTo>
                  <a:pt x="3523219" y="2108534"/>
                  <a:pt x="3523895" y="2111498"/>
                  <a:pt x="3523237" y="2116590"/>
                </a:cubicBezTo>
                <a:lnTo>
                  <a:pt x="3522786" y="2117790"/>
                </a:lnTo>
                <a:lnTo>
                  <a:pt x="3526064" y="2125947"/>
                </a:lnTo>
                <a:cubicBezTo>
                  <a:pt x="3527505" y="2128548"/>
                  <a:pt x="3529274" y="2130818"/>
                  <a:pt x="3531495" y="2132603"/>
                </a:cubicBezTo>
                <a:cubicBezTo>
                  <a:pt x="3522034" y="2161762"/>
                  <a:pt x="3533978" y="2187874"/>
                  <a:pt x="3533955" y="2218836"/>
                </a:cubicBezTo>
                <a:cubicBezTo>
                  <a:pt x="3517312" y="2233337"/>
                  <a:pt x="3542024" y="2285180"/>
                  <a:pt x="3559442" y="2291697"/>
                </a:cubicBezTo>
                <a:cubicBezTo>
                  <a:pt x="3544608" y="2292866"/>
                  <a:pt x="3567228" y="2330146"/>
                  <a:pt x="3568373" y="2340076"/>
                </a:cubicBezTo>
                <a:cubicBezTo>
                  <a:pt x="3568755" y="2343387"/>
                  <a:pt x="3566751" y="2343658"/>
                  <a:pt x="3560178" y="2338540"/>
                </a:cubicBezTo>
                <a:cubicBezTo>
                  <a:pt x="3562571" y="2349015"/>
                  <a:pt x="3555536" y="2360463"/>
                  <a:pt x="3548875" y="2354921"/>
                </a:cubicBezTo>
                <a:cubicBezTo>
                  <a:pt x="3564342" y="2386191"/>
                  <a:pt x="3553912" y="2434573"/>
                  <a:pt x="3562290" y="2470516"/>
                </a:cubicBezTo>
                <a:cubicBezTo>
                  <a:pt x="3548732" y="2491328"/>
                  <a:pt x="3561750" y="2479665"/>
                  <a:pt x="3560263" y="2500409"/>
                </a:cubicBezTo>
                <a:cubicBezTo>
                  <a:pt x="3573531" y="2493872"/>
                  <a:pt x="3554177" y="2525877"/>
                  <a:pt x="3569616" y="2525972"/>
                </a:cubicBezTo>
                <a:cubicBezTo>
                  <a:pt x="3568857" y="2529744"/>
                  <a:pt x="3567635" y="2533395"/>
                  <a:pt x="3566291" y="2537057"/>
                </a:cubicBezTo>
                <a:lnTo>
                  <a:pt x="3565595" y="2538979"/>
                </a:lnTo>
                <a:lnTo>
                  <a:pt x="3565471" y="2546483"/>
                </a:lnTo>
                <a:lnTo>
                  <a:pt x="3562111" y="2548822"/>
                </a:lnTo>
                <a:lnTo>
                  <a:pt x="3559542" y="2560277"/>
                </a:lnTo>
                <a:cubicBezTo>
                  <a:pt x="3559093" y="2564534"/>
                  <a:pt x="3559212" y="2569074"/>
                  <a:pt x="3560240" y="2574030"/>
                </a:cubicBezTo>
                <a:cubicBezTo>
                  <a:pt x="3567097" y="2585933"/>
                  <a:pt x="3560828" y="2605604"/>
                  <a:pt x="3562359" y="2622912"/>
                </a:cubicBezTo>
                <a:lnTo>
                  <a:pt x="3564740" y="2630748"/>
                </a:lnTo>
                <a:lnTo>
                  <a:pt x="3563214" y="2656947"/>
                </a:lnTo>
                <a:cubicBezTo>
                  <a:pt x="3563065" y="2664385"/>
                  <a:pt x="3563222" y="2672085"/>
                  <a:pt x="3563949" y="2680153"/>
                </a:cubicBezTo>
                <a:lnTo>
                  <a:pt x="3566383" y="2695058"/>
                </a:lnTo>
                <a:lnTo>
                  <a:pt x="3565385" y="2699075"/>
                </a:lnTo>
                <a:cubicBezTo>
                  <a:pt x="3565951" y="2705917"/>
                  <a:pt x="3570892" y="2714690"/>
                  <a:pt x="3565525" y="2714239"/>
                </a:cubicBezTo>
                <a:lnTo>
                  <a:pt x="3567847" y="2721812"/>
                </a:lnTo>
                <a:lnTo>
                  <a:pt x="3564077" y="2729693"/>
                </a:lnTo>
                <a:cubicBezTo>
                  <a:pt x="3563144" y="2730592"/>
                  <a:pt x="3562134" y="2731288"/>
                  <a:pt x="3561085" y="2731758"/>
                </a:cubicBezTo>
                <a:lnTo>
                  <a:pt x="3563149" y="2742418"/>
                </a:lnTo>
                <a:lnTo>
                  <a:pt x="3560661" y="2751437"/>
                </a:lnTo>
                <a:lnTo>
                  <a:pt x="3563126" y="2758989"/>
                </a:lnTo>
                <a:lnTo>
                  <a:pt x="3562876" y="2762207"/>
                </a:lnTo>
                <a:lnTo>
                  <a:pt x="3561866" y="2770236"/>
                </a:lnTo>
                <a:cubicBezTo>
                  <a:pt x="3561066" y="2774372"/>
                  <a:pt x="3560080" y="2779005"/>
                  <a:pt x="3559378" y="2784138"/>
                </a:cubicBezTo>
                <a:lnTo>
                  <a:pt x="3559178" y="2788436"/>
                </a:lnTo>
                <a:lnTo>
                  <a:pt x="3554648" y="2798068"/>
                </a:lnTo>
                <a:cubicBezTo>
                  <a:pt x="3551209" y="2805087"/>
                  <a:pt x="3548936" y="2810580"/>
                  <a:pt x="3551400" y="2816345"/>
                </a:cubicBezTo>
                <a:cubicBezTo>
                  <a:pt x="3547036" y="2826742"/>
                  <a:pt x="3533490" y="2834711"/>
                  <a:pt x="3538128" y="2849028"/>
                </a:cubicBezTo>
                <a:cubicBezTo>
                  <a:pt x="3531517" y="2845031"/>
                  <a:pt x="3538369" y="2865256"/>
                  <a:pt x="3532013" y="2868126"/>
                </a:cubicBezTo>
                <a:cubicBezTo>
                  <a:pt x="3526842" y="2869601"/>
                  <a:pt x="3527715" y="2876080"/>
                  <a:pt x="3526094" y="2881167"/>
                </a:cubicBezTo>
                <a:cubicBezTo>
                  <a:pt x="3520961" y="2885059"/>
                  <a:pt x="3517628" y="2910333"/>
                  <a:pt x="3518939" y="2918966"/>
                </a:cubicBezTo>
                <a:cubicBezTo>
                  <a:pt x="3525789" y="2943088"/>
                  <a:pt x="3505468" y="2964225"/>
                  <a:pt x="3510391" y="2983548"/>
                </a:cubicBezTo>
                <a:cubicBezTo>
                  <a:pt x="3510204" y="2988707"/>
                  <a:pt x="3509257" y="2993036"/>
                  <a:pt x="3507840" y="2996827"/>
                </a:cubicBezTo>
                <a:lnTo>
                  <a:pt x="3502741" y="3006379"/>
                </a:lnTo>
                <a:lnTo>
                  <a:pt x="3499028" y="3006971"/>
                </a:lnTo>
                <a:lnTo>
                  <a:pt x="3497157" y="3013976"/>
                </a:lnTo>
                <a:lnTo>
                  <a:pt x="3496053" y="3015450"/>
                </a:lnTo>
                <a:cubicBezTo>
                  <a:pt x="3493931" y="3018255"/>
                  <a:pt x="3491925" y="3021106"/>
                  <a:pt x="3490329" y="3024292"/>
                </a:cubicBezTo>
                <a:cubicBezTo>
                  <a:pt x="3504872" y="3031782"/>
                  <a:pt x="3479143" y="3052632"/>
                  <a:pt x="3493186" y="3052840"/>
                </a:cubicBezTo>
                <a:cubicBezTo>
                  <a:pt x="3486942" y="3071654"/>
                  <a:pt x="3501947" y="3066916"/>
                  <a:pt x="3484298" y="3080007"/>
                </a:cubicBezTo>
                <a:cubicBezTo>
                  <a:pt x="3483814" y="3117860"/>
                  <a:pt x="3462683" y="3158406"/>
                  <a:pt x="3469977" y="3195253"/>
                </a:cubicBezTo>
                <a:cubicBezTo>
                  <a:pt x="3464984" y="3186842"/>
                  <a:pt x="3455676" y="3194249"/>
                  <a:pt x="3455490" y="3205255"/>
                </a:cubicBezTo>
                <a:cubicBezTo>
                  <a:pt x="3435461" y="3173385"/>
                  <a:pt x="3464274" y="3257718"/>
                  <a:pt x="3445250" y="3249703"/>
                </a:cubicBezTo>
                <a:cubicBezTo>
                  <a:pt x="3460163" y="3264187"/>
                  <a:pt x="3471377" y="3324835"/>
                  <a:pt x="3452291" y="3330508"/>
                </a:cubicBezTo>
                <a:cubicBezTo>
                  <a:pt x="3445043" y="3359645"/>
                  <a:pt x="3450218" y="3389952"/>
                  <a:pt x="3434486" y="3412864"/>
                </a:cubicBezTo>
                <a:cubicBezTo>
                  <a:pt x="3436166" y="3415609"/>
                  <a:pt x="3437306" y="3418595"/>
                  <a:pt x="3438058" y="3421734"/>
                </a:cubicBezTo>
                <a:lnTo>
                  <a:pt x="3439245" y="3430986"/>
                </a:lnTo>
                <a:lnTo>
                  <a:pt x="3438541" y="3431897"/>
                </a:lnTo>
                <a:cubicBezTo>
                  <a:pt x="3436732" y="3436375"/>
                  <a:pt x="3436677" y="3439488"/>
                  <a:pt x="3437396" y="3441992"/>
                </a:cubicBezTo>
                <a:lnTo>
                  <a:pt x="3438843" y="3444647"/>
                </a:lnTo>
                <a:lnTo>
                  <a:pt x="3438591" y="3451712"/>
                </a:lnTo>
                <a:lnTo>
                  <a:pt x="3439527" y="3466008"/>
                </a:lnTo>
                <a:lnTo>
                  <a:pt x="3438357" y="3468331"/>
                </a:lnTo>
                <a:lnTo>
                  <a:pt x="3437674" y="3489343"/>
                </a:lnTo>
                <a:cubicBezTo>
                  <a:pt x="3437459" y="3489383"/>
                  <a:pt x="3437241" y="3489424"/>
                  <a:pt x="3437026" y="3489465"/>
                </a:cubicBezTo>
                <a:cubicBezTo>
                  <a:pt x="3435558" y="3490219"/>
                  <a:pt x="3434444" y="3491679"/>
                  <a:pt x="3434044" y="3494659"/>
                </a:cubicBezTo>
                <a:cubicBezTo>
                  <a:pt x="3425302" y="3487640"/>
                  <a:pt x="3430211" y="3495561"/>
                  <a:pt x="3429800" y="3504965"/>
                </a:cubicBezTo>
                <a:cubicBezTo>
                  <a:pt x="3416132" y="3496161"/>
                  <a:pt x="3420620" y="3524348"/>
                  <a:pt x="3412115" y="3526661"/>
                </a:cubicBezTo>
                <a:cubicBezTo>
                  <a:pt x="3412121" y="3533765"/>
                  <a:pt x="3411879" y="3541120"/>
                  <a:pt x="3411331" y="3548549"/>
                </a:cubicBezTo>
                <a:lnTo>
                  <a:pt x="3410824" y="3552872"/>
                </a:lnTo>
                <a:cubicBezTo>
                  <a:pt x="3410773" y="3552889"/>
                  <a:pt x="3410721" y="3552908"/>
                  <a:pt x="3410671" y="3552926"/>
                </a:cubicBezTo>
                <a:cubicBezTo>
                  <a:pt x="3410254" y="3553793"/>
                  <a:pt x="3409971" y="3555188"/>
                  <a:pt x="3409849" y="3557419"/>
                </a:cubicBezTo>
                <a:lnTo>
                  <a:pt x="3409902" y="3560756"/>
                </a:lnTo>
                <a:lnTo>
                  <a:pt x="3408918" y="3569144"/>
                </a:lnTo>
                <a:lnTo>
                  <a:pt x="3407623" y="3571810"/>
                </a:lnTo>
                <a:lnTo>
                  <a:pt x="3405729" y="3572549"/>
                </a:lnTo>
                <a:lnTo>
                  <a:pt x="3405835" y="3573359"/>
                </a:lnTo>
                <a:cubicBezTo>
                  <a:pt x="3408214" y="3579757"/>
                  <a:pt x="3412465" y="3582275"/>
                  <a:pt x="3399129" y="3587902"/>
                </a:cubicBezTo>
                <a:cubicBezTo>
                  <a:pt x="3402495" y="3602236"/>
                  <a:pt x="3394605" y="3603730"/>
                  <a:pt x="3389566" y="3621859"/>
                </a:cubicBezTo>
                <a:cubicBezTo>
                  <a:pt x="3393374" y="3630350"/>
                  <a:pt x="3390863" y="3636316"/>
                  <a:pt x="3386307" y="3641820"/>
                </a:cubicBezTo>
                <a:cubicBezTo>
                  <a:pt x="3386232" y="3660214"/>
                  <a:pt x="3378837" y="3675854"/>
                  <a:pt x="3374956" y="3695940"/>
                </a:cubicBezTo>
                <a:cubicBezTo>
                  <a:pt x="3378387" y="3718839"/>
                  <a:pt x="3365817" y="3728358"/>
                  <a:pt x="3361718" y="3749831"/>
                </a:cubicBezTo>
                <a:cubicBezTo>
                  <a:pt x="3370064" y="3770267"/>
                  <a:pt x="3350403" y="3763879"/>
                  <a:pt x="3344768" y="3774338"/>
                </a:cubicBezTo>
                <a:lnTo>
                  <a:pt x="3343985" y="3777418"/>
                </a:lnTo>
                <a:lnTo>
                  <a:pt x="3344520" y="3785849"/>
                </a:lnTo>
                <a:lnTo>
                  <a:pt x="3345162" y="3789023"/>
                </a:lnTo>
                <a:cubicBezTo>
                  <a:pt x="3345441" y="3791209"/>
                  <a:pt x="3345415" y="3792659"/>
                  <a:pt x="3345164" y="3793659"/>
                </a:cubicBezTo>
                <a:lnTo>
                  <a:pt x="3345024" y="3793774"/>
                </a:lnTo>
                <a:lnTo>
                  <a:pt x="3345300" y="3798119"/>
                </a:lnTo>
                <a:cubicBezTo>
                  <a:pt x="3346087" y="3805456"/>
                  <a:pt x="3347157" y="3812596"/>
                  <a:pt x="3348424" y="3819398"/>
                </a:cubicBezTo>
                <a:cubicBezTo>
                  <a:pt x="3340590" y="3825065"/>
                  <a:pt x="3349940" y="3850234"/>
                  <a:pt x="3335133" y="3847354"/>
                </a:cubicBezTo>
                <a:cubicBezTo>
                  <a:pt x="3336403" y="3856524"/>
                  <a:pt x="3342565" y="3862118"/>
                  <a:pt x="3332848" y="3858945"/>
                </a:cubicBezTo>
                <a:cubicBezTo>
                  <a:pt x="3332988" y="3861961"/>
                  <a:pt x="3332168" y="3863811"/>
                  <a:pt x="3330878" y="3865128"/>
                </a:cubicBezTo>
                <a:lnTo>
                  <a:pt x="3330273" y="3865510"/>
                </a:lnTo>
                <a:lnTo>
                  <a:pt x="3333337" y="3885908"/>
                </a:lnTo>
                <a:lnTo>
                  <a:pt x="3332616" y="3888608"/>
                </a:lnTo>
                <a:lnTo>
                  <a:pt x="3336057" y="3901916"/>
                </a:lnTo>
                <a:lnTo>
                  <a:pt x="3337066" y="3908785"/>
                </a:lnTo>
                <a:lnTo>
                  <a:pt x="3338940" y="3910739"/>
                </a:lnTo>
                <a:cubicBezTo>
                  <a:pt x="3340082" y="3912843"/>
                  <a:pt x="3340580" y="3915849"/>
                  <a:pt x="3339621" y="3920873"/>
                </a:cubicBezTo>
                <a:lnTo>
                  <a:pt x="3339102" y="3922032"/>
                </a:lnTo>
                <a:lnTo>
                  <a:pt x="3341891" y="3930408"/>
                </a:lnTo>
                <a:cubicBezTo>
                  <a:pt x="3343178" y="3933107"/>
                  <a:pt x="3344812" y="3935503"/>
                  <a:pt x="3346927" y="3937451"/>
                </a:cubicBezTo>
                <a:cubicBezTo>
                  <a:pt x="3335745" y="3965779"/>
                  <a:pt x="3346136" y="3992699"/>
                  <a:pt x="3344279" y="4023542"/>
                </a:cubicBezTo>
                <a:cubicBezTo>
                  <a:pt x="3347024" y="4058096"/>
                  <a:pt x="3350783" y="4081986"/>
                  <a:pt x="3351926" y="4104769"/>
                </a:cubicBezTo>
                <a:cubicBezTo>
                  <a:pt x="3353695" y="4115384"/>
                  <a:pt x="3359144" y="4193344"/>
                  <a:pt x="3352816" y="4187317"/>
                </a:cubicBezTo>
                <a:cubicBezTo>
                  <a:pt x="3366419" y="4219638"/>
                  <a:pt x="3351446" y="4239971"/>
                  <a:pt x="3357691" y="4276413"/>
                </a:cubicBezTo>
                <a:cubicBezTo>
                  <a:pt x="3342910" y="4296116"/>
                  <a:pt x="3356610" y="4285488"/>
                  <a:pt x="3353895" y="4306037"/>
                </a:cubicBezTo>
                <a:cubicBezTo>
                  <a:pt x="3367541" y="4300534"/>
                  <a:pt x="3346306" y="4330948"/>
                  <a:pt x="3361728" y="4332215"/>
                </a:cubicBezTo>
                <a:cubicBezTo>
                  <a:pt x="3360746" y="4335915"/>
                  <a:pt x="3359307" y="4339458"/>
                  <a:pt x="3357748" y="4343006"/>
                </a:cubicBezTo>
                <a:lnTo>
                  <a:pt x="3356941" y="4344866"/>
                </a:lnTo>
                <a:lnTo>
                  <a:pt x="3356370" y="4352332"/>
                </a:lnTo>
                <a:lnTo>
                  <a:pt x="3352876" y="4354407"/>
                </a:lnTo>
                <a:lnTo>
                  <a:pt x="3352683" y="4444689"/>
                </a:lnTo>
                <a:cubicBezTo>
                  <a:pt x="3355485" y="4452425"/>
                  <a:pt x="3356736" y="4477980"/>
                  <a:pt x="3352455" y="4483791"/>
                </a:cubicBezTo>
                <a:cubicBezTo>
                  <a:pt x="3351784" y="4489320"/>
                  <a:pt x="3353780" y="4495171"/>
                  <a:pt x="3349030" y="4498683"/>
                </a:cubicBezTo>
                <a:cubicBezTo>
                  <a:pt x="3346858" y="4510741"/>
                  <a:pt x="3341860" y="4538358"/>
                  <a:pt x="3339427" y="4556140"/>
                </a:cubicBezTo>
                <a:cubicBezTo>
                  <a:pt x="3342836" y="4560659"/>
                  <a:pt x="3341611" y="4566842"/>
                  <a:pt x="3339521" y="4574959"/>
                </a:cubicBezTo>
                <a:lnTo>
                  <a:pt x="3338246" y="4582576"/>
                </a:lnTo>
                <a:lnTo>
                  <a:pt x="3348539" y="4605460"/>
                </a:lnTo>
                <a:lnTo>
                  <a:pt x="3345760" y="4678575"/>
                </a:lnTo>
                <a:lnTo>
                  <a:pt x="3356250" y="4713574"/>
                </a:lnTo>
                <a:cubicBezTo>
                  <a:pt x="3358600" y="4727943"/>
                  <a:pt x="3359577" y="4741820"/>
                  <a:pt x="3361380" y="4755215"/>
                </a:cubicBezTo>
                <a:cubicBezTo>
                  <a:pt x="3363928" y="4785596"/>
                  <a:pt x="3347531" y="4766123"/>
                  <a:pt x="3361636" y="4803525"/>
                </a:cubicBezTo>
                <a:cubicBezTo>
                  <a:pt x="3356254" y="4807867"/>
                  <a:pt x="3356117" y="4812705"/>
                  <a:pt x="3358957" y="4820729"/>
                </a:cubicBezTo>
                <a:cubicBezTo>
                  <a:pt x="3359783" y="4835507"/>
                  <a:pt x="3345952" y="4834947"/>
                  <a:pt x="3354635" y="4849546"/>
                </a:cubicBezTo>
                <a:cubicBezTo>
                  <a:pt x="3350894" y="4848362"/>
                  <a:pt x="3350351" y="4855411"/>
                  <a:pt x="3349759" y="4861941"/>
                </a:cubicBezTo>
                <a:lnTo>
                  <a:pt x="3347368" y="4866228"/>
                </a:lnTo>
                <a:lnTo>
                  <a:pt x="3358408" y="4889535"/>
                </a:lnTo>
                <a:cubicBezTo>
                  <a:pt x="3373705" y="4931282"/>
                  <a:pt x="3382233" y="4982216"/>
                  <a:pt x="3393319" y="5017998"/>
                </a:cubicBezTo>
                <a:cubicBezTo>
                  <a:pt x="3368256" y="5040241"/>
                  <a:pt x="3392200" y="5029364"/>
                  <a:pt x="3389184" y="5055049"/>
                </a:cubicBezTo>
                <a:cubicBezTo>
                  <a:pt x="3413510" y="5050695"/>
                  <a:pt x="3377700" y="5085342"/>
                  <a:pt x="3405892" y="5089973"/>
                </a:cubicBezTo>
                <a:cubicBezTo>
                  <a:pt x="3404451" y="5094499"/>
                  <a:pt x="3402165" y="5098741"/>
                  <a:pt x="3399662" y="5102960"/>
                </a:cubicBezTo>
                <a:lnTo>
                  <a:pt x="3398363" y="5105176"/>
                </a:lnTo>
                <a:lnTo>
                  <a:pt x="3398026" y="5114590"/>
                </a:lnTo>
                <a:lnTo>
                  <a:pt x="3391859" y="5116550"/>
                </a:lnTo>
                <a:lnTo>
                  <a:pt x="3386999" y="5130226"/>
                </a:lnTo>
                <a:cubicBezTo>
                  <a:pt x="3386119" y="5135455"/>
                  <a:pt x="3386267" y="5141205"/>
                  <a:pt x="3388073" y="5147747"/>
                </a:cubicBezTo>
                <a:cubicBezTo>
                  <a:pt x="3400425" y="5164741"/>
                  <a:pt x="3388688" y="5187675"/>
                  <a:pt x="3391234" y="5209919"/>
                </a:cubicBezTo>
                <a:lnTo>
                  <a:pt x="3395469" y="5220481"/>
                </a:lnTo>
                <a:lnTo>
                  <a:pt x="3392518" y="5250830"/>
                </a:lnTo>
                <a:lnTo>
                  <a:pt x="3393800" y="5252877"/>
                </a:lnTo>
                <a:cubicBezTo>
                  <a:pt x="3393941" y="5258188"/>
                  <a:pt x="3392357" y="5268832"/>
                  <a:pt x="3393361" y="5282697"/>
                </a:cubicBezTo>
                <a:lnTo>
                  <a:pt x="3399825" y="5336059"/>
                </a:lnTo>
                <a:lnTo>
                  <a:pt x="3392824" y="5344884"/>
                </a:lnTo>
                <a:lnTo>
                  <a:pt x="3389277" y="5345998"/>
                </a:lnTo>
                <a:lnTo>
                  <a:pt x="3390946" y="5360636"/>
                </a:lnTo>
                <a:lnTo>
                  <a:pt x="3386366" y="5371486"/>
                </a:lnTo>
                <a:lnTo>
                  <a:pt x="3390662" y="5381496"/>
                </a:lnTo>
                <a:lnTo>
                  <a:pt x="3388199" y="5395290"/>
                </a:lnTo>
                <a:cubicBezTo>
                  <a:pt x="3386677" y="5400263"/>
                  <a:pt x="3384810" y="5405812"/>
                  <a:pt x="3383455" y="5412069"/>
                </a:cubicBezTo>
                <a:lnTo>
                  <a:pt x="3376345" y="5426008"/>
                </a:lnTo>
                <a:lnTo>
                  <a:pt x="3374012" y="5448470"/>
                </a:lnTo>
                <a:cubicBezTo>
                  <a:pt x="3372358" y="5465848"/>
                  <a:pt x="3370199" y="5482458"/>
                  <a:pt x="3365299" y="5498771"/>
                </a:cubicBezTo>
                <a:cubicBezTo>
                  <a:pt x="3368242" y="5512292"/>
                  <a:pt x="3368289" y="5524931"/>
                  <a:pt x="3358774" y="5536815"/>
                </a:cubicBezTo>
                <a:cubicBezTo>
                  <a:pt x="3355554" y="5573082"/>
                  <a:pt x="3364982" y="5582256"/>
                  <a:pt x="3352897" y="5604851"/>
                </a:cubicBezTo>
                <a:cubicBezTo>
                  <a:pt x="3357655" y="5611851"/>
                  <a:pt x="3360065" y="5616619"/>
                  <a:pt x="3360918" y="5620215"/>
                </a:cubicBezTo>
                <a:cubicBezTo>
                  <a:pt x="3363482" y="5631010"/>
                  <a:pt x="3352061" y="5631235"/>
                  <a:pt x="3348145" y="5649365"/>
                </a:cubicBezTo>
                <a:cubicBezTo>
                  <a:pt x="3342329" y="5668683"/>
                  <a:pt x="3336842" y="5635583"/>
                  <a:pt x="3334135" y="5654076"/>
                </a:cubicBezTo>
                <a:cubicBezTo>
                  <a:pt x="3338089" y="5673079"/>
                  <a:pt x="3320876" y="5674673"/>
                  <a:pt x="3326011" y="5694285"/>
                </a:cubicBezTo>
                <a:cubicBezTo>
                  <a:pt x="3339441" y="5687377"/>
                  <a:pt x="3320185" y="5735320"/>
                  <a:pt x="3331448" y="5735077"/>
                </a:cubicBezTo>
                <a:cubicBezTo>
                  <a:pt x="3313758" y="5754960"/>
                  <a:pt x="3333086" y="5760823"/>
                  <a:pt x="3326180" y="5784860"/>
                </a:cubicBezTo>
                <a:cubicBezTo>
                  <a:pt x="3319129" y="5796737"/>
                  <a:pt x="3317432" y="5804806"/>
                  <a:pt x="3323175" y="5814629"/>
                </a:cubicBezTo>
                <a:cubicBezTo>
                  <a:pt x="3289103" y="5869565"/>
                  <a:pt x="3319352" y="5845410"/>
                  <a:pt x="3303983" y="5894405"/>
                </a:cubicBezTo>
                <a:lnTo>
                  <a:pt x="3302615" y="5898375"/>
                </a:lnTo>
                <a:lnTo>
                  <a:pt x="3305988" y="5914019"/>
                </a:lnTo>
                <a:cubicBezTo>
                  <a:pt x="3306566" y="5914416"/>
                  <a:pt x="3307142" y="5914813"/>
                  <a:pt x="3307720" y="5915209"/>
                </a:cubicBezTo>
                <a:lnTo>
                  <a:pt x="3288942" y="5962966"/>
                </a:lnTo>
                <a:lnTo>
                  <a:pt x="3289995" y="5969791"/>
                </a:lnTo>
                <a:lnTo>
                  <a:pt x="3273219" y="6000303"/>
                </a:lnTo>
                <a:lnTo>
                  <a:pt x="3266971" y="6016394"/>
                </a:lnTo>
                <a:lnTo>
                  <a:pt x="3258268" y="6034498"/>
                </a:lnTo>
                <a:lnTo>
                  <a:pt x="3262376" y="6046147"/>
                </a:lnTo>
                <a:cubicBezTo>
                  <a:pt x="3269023" y="6073717"/>
                  <a:pt x="3250846" y="6118951"/>
                  <a:pt x="3274161" y="6127097"/>
                </a:cubicBezTo>
                <a:cubicBezTo>
                  <a:pt x="3261055" y="6140796"/>
                  <a:pt x="3284255" y="6151240"/>
                  <a:pt x="3287116" y="6165061"/>
                </a:cubicBezTo>
                <a:cubicBezTo>
                  <a:pt x="3278972" y="6176795"/>
                  <a:pt x="3286959" y="6181809"/>
                  <a:pt x="3289289" y="6191816"/>
                </a:cubicBezTo>
                <a:cubicBezTo>
                  <a:pt x="3284123" y="6196765"/>
                  <a:pt x="3284941" y="6205311"/>
                  <a:pt x="3291517" y="6207797"/>
                </a:cubicBezTo>
                <a:cubicBezTo>
                  <a:pt x="3306003" y="6202672"/>
                  <a:pt x="3300501" y="6232914"/>
                  <a:pt x="3310808" y="6234442"/>
                </a:cubicBezTo>
                <a:cubicBezTo>
                  <a:pt x="3314005" y="6251566"/>
                  <a:pt x="3305763" y="6327405"/>
                  <a:pt x="3322832" y="6339012"/>
                </a:cubicBezTo>
                <a:cubicBezTo>
                  <a:pt x="3332735" y="6373401"/>
                  <a:pt x="3309981" y="6425589"/>
                  <a:pt x="3311360" y="6440393"/>
                </a:cubicBezTo>
                <a:cubicBezTo>
                  <a:pt x="3282540" y="6457108"/>
                  <a:pt x="3365374" y="6523495"/>
                  <a:pt x="3370963" y="6586374"/>
                </a:cubicBezTo>
                <a:cubicBezTo>
                  <a:pt x="3368621" y="6595055"/>
                  <a:pt x="3368943" y="6599590"/>
                  <a:pt x="3375863" y="6601412"/>
                </a:cubicBezTo>
                <a:cubicBezTo>
                  <a:pt x="3380798" y="6617525"/>
                  <a:pt x="3389212" y="6649404"/>
                  <a:pt x="3400578" y="6683057"/>
                </a:cubicBezTo>
                <a:cubicBezTo>
                  <a:pt x="3408645" y="6705148"/>
                  <a:pt x="3410628" y="6805370"/>
                  <a:pt x="3417831" y="6852700"/>
                </a:cubicBezTo>
                <a:lnTo>
                  <a:pt x="3418926" y="6858000"/>
                </a:lnTo>
                <a:lnTo>
                  <a:pt x="0" y="6858000"/>
                </a:lnTo>
                <a:close/>
              </a:path>
            </a:pathLst>
          </a:custGeom>
        </p:spPr>
      </p:pic>
    </p:spTree>
    <p:extLst>
      <p:ext uri="{BB962C8B-B14F-4D97-AF65-F5344CB8AC3E}">
        <p14:creationId xmlns:p14="http://schemas.microsoft.com/office/powerpoint/2010/main" val="33149591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041FABA8-C218-6F76-8F0B-7518400744AE}"/>
              </a:ext>
            </a:extLst>
          </p:cNvPr>
          <p:cNvPicPr>
            <a:picLocks noGrp="1" noChangeAspect="1"/>
          </p:cNvPicPr>
          <p:nvPr>
            <p:ph idx="1"/>
          </p:nvPr>
        </p:nvPicPr>
        <p:blipFill>
          <a:blip r:embed="rId3"/>
          <a:srcRect l="13948" t="9091" r="9351"/>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C9F616C-FDD7-E892-4C36-4BC8B0DE4051}"/>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dirty="0">
                <a:solidFill>
                  <a:schemeClr val="bg1"/>
                </a:solidFill>
              </a:rPr>
              <a:t>Small steps</a:t>
            </a:r>
            <a:br>
              <a:rPr lang="en-US" dirty="0">
                <a:solidFill>
                  <a:schemeClr val="bg1"/>
                </a:solidFill>
              </a:rPr>
            </a:br>
            <a:r>
              <a:rPr lang="en-US" dirty="0">
                <a:solidFill>
                  <a:schemeClr val="bg1"/>
                </a:solidFill>
              </a:rPr>
              <a:t>Trial and error and retrial</a:t>
            </a:r>
            <a:br>
              <a:rPr lang="en-US" dirty="0">
                <a:solidFill>
                  <a:schemeClr val="bg1"/>
                </a:solidFill>
              </a:rPr>
            </a:br>
            <a:endParaRPr lang="en-US" dirty="0">
              <a:solidFill>
                <a:schemeClr val="bg1"/>
              </a:solidFill>
            </a:endParaRP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20170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C074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9B5FB0-5E29-8385-0ED8-C5C7DD09AECB}"/>
              </a:ext>
            </a:extLst>
          </p:cNvPr>
          <p:cNvSpPr>
            <a:spLocks noGrp="1"/>
          </p:cNvSpPr>
          <p:nvPr>
            <p:ph type="title"/>
          </p:nvPr>
        </p:nvSpPr>
        <p:spPr>
          <a:xfrm>
            <a:off x="9093496" y="618681"/>
            <a:ext cx="2613872" cy="4794567"/>
          </a:xfrm>
        </p:spPr>
        <p:txBody>
          <a:bodyPr vert="horz" lIns="91440" tIns="45720" rIns="91440" bIns="45720" rtlCol="0" anchor="ctr">
            <a:normAutofit/>
          </a:bodyPr>
          <a:lstStyle/>
          <a:p>
            <a:r>
              <a:rPr lang="en-US" sz="3600" dirty="0" err="1">
                <a:solidFill>
                  <a:srgbClr val="FFFFFF"/>
                </a:solidFill>
              </a:rPr>
              <a:t>Continung</a:t>
            </a:r>
            <a:r>
              <a:rPr lang="en-US" sz="3600" dirty="0">
                <a:solidFill>
                  <a:srgbClr val="FFFFFF"/>
                </a:solidFill>
              </a:rPr>
              <a:t> the Discussion</a:t>
            </a:r>
          </a:p>
        </p:txBody>
      </p:sp>
      <p:sp>
        <p:nvSpPr>
          <p:cNvPr id="1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9A4F2DB1-B7AB-D279-D773-F06D9331685D}"/>
              </a:ext>
            </a:extLst>
          </p:cNvPr>
          <p:cNvPicPr>
            <a:picLocks noGrp="1" noChangeAspect="1"/>
          </p:cNvPicPr>
          <p:nvPr>
            <p:ph idx="1"/>
          </p:nvPr>
        </p:nvPicPr>
        <p:blipFill>
          <a:blip r:embed="rId3"/>
          <a:srcRect t="1544" r="-2" b="3981"/>
          <a:stretch/>
        </p:blipFill>
        <p:spPr>
          <a:xfrm>
            <a:off x="976251" y="942538"/>
            <a:ext cx="7163222" cy="4808332"/>
          </a:xfrm>
          <a:prstGeom prst="rect">
            <a:avLst/>
          </a:prstGeom>
          <a:effectLst/>
        </p:spPr>
      </p:pic>
    </p:spTree>
    <p:extLst>
      <p:ext uri="{BB962C8B-B14F-4D97-AF65-F5344CB8AC3E}">
        <p14:creationId xmlns:p14="http://schemas.microsoft.com/office/powerpoint/2010/main" val="24136945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657715" y="467271"/>
            <a:ext cx="4195674" cy="2052522"/>
          </a:xfrm>
        </p:spPr>
        <p:txBody>
          <a:bodyPr anchor="b">
            <a:normAutofit/>
          </a:bodyPr>
          <a:lstStyle/>
          <a:p>
            <a:r>
              <a:rPr lang="en-GB" sz="5600" dirty="0"/>
              <a:t>Closing</a:t>
            </a:r>
          </a:p>
        </p:txBody>
      </p:sp>
      <p:sp>
        <p:nvSpPr>
          <p:cNvPr id="11" name="Oval 10">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32CE4D4-0437-031F-DFAE-DA6DBC806FAF}"/>
              </a:ext>
            </a:extLst>
          </p:cNvPr>
          <p:cNvPicPr>
            <a:picLocks noChangeAspect="1"/>
          </p:cNvPicPr>
          <p:nvPr/>
        </p:nvPicPr>
        <p:blipFill>
          <a:blip r:embed="rId3"/>
          <a:srcRect l="5821" r="27633"/>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3"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5"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19"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20353C-B028-744F-B56E-0CF2D9E50DA3}"/>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B4F5C16-610F-4680-0916-2111DF7572A5}"/>
              </a:ext>
            </a:extLst>
          </p:cNvPr>
          <p:cNvPicPr>
            <a:picLocks noChangeAspect="1"/>
          </p:cNvPicPr>
          <p:nvPr/>
        </p:nvPicPr>
        <p:blipFill>
          <a:blip r:embed="rId3"/>
          <a:srcRect l="25976"/>
          <a:stretch/>
        </p:blipFill>
        <p:spPr>
          <a:xfrm>
            <a:off x="-1847523" y="10"/>
            <a:ext cx="9938917"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8854FBE-63D5-20B3-9CE7-E7B5D729845E}"/>
              </a:ext>
            </a:extLst>
          </p:cNvPr>
          <p:cNvSpPr>
            <a:spLocks noGrp="1"/>
          </p:cNvSpPr>
          <p:nvPr>
            <p:ph idx="1"/>
          </p:nvPr>
        </p:nvSpPr>
        <p:spPr>
          <a:xfrm>
            <a:off x="8094441" y="1557619"/>
            <a:ext cx="3822189" cy="3742762"/>
          </a:xfrm>
        </p:spPr>
        <p:txBody>
          <a:bodyPr>
            <a:normAutofit/>
          </a:bodyPr>
          <a:lstStyle/>
          <a:p>
            <a:pPr marL="0" indent="0">
              <a:buNone/>
            </a:pPr>
            <a:r>
              <a:rPr lang="en-SE" sz="1900" dirty="0"/>
              <a:t>“You, teacher, dwell at the crossroads of people, places, institutions, and more. There are no perfect boundaires there that rule out the manifold expressions of human nature – remembering, too, that that very nature is ever-changing in ways nobody can mark or calculate, since we are all too close to see it”.</a:t>
            </a:r>
          </a:p>
          <a:p>
            <a:endParaRPr lang="en-SE" sz="1900" dirty="0"/>
          </a:p>
          <a:p>
            <a:pPr marL="0" indent="0">
              <a:buNone/>
            </a:pPr>
            <a:r>
              <a:rPr lang="en-GB" sz="1900" dirty="0"/>
              <a:t>Hansen, David T. (2011), p</a:t>
            </a:r>
            <a:r>
              <a:rPr lang="en-SE" sz="1900" dirty="0"/>
              <a:t>. 107.</a:t>
            </a:r>
          </a:p>
        </p:txBody>
      </p:sp>
    </p:spTree>
    <p:extLst>
      <p:ext uri="{BB962C8B-B14F-4D97-AF65-F5344CB8AC3E}">
        <p14:creationId xmlns:p14="http://schemas.microsoft.com/office/powerpoint/2010/main" val="39917042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BF1695-217F-AFA3-83F9-17EE6303F06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07EBE91-ECCF-EDD8-EB25-658572683254}"/>
              </a:ext>
            </a:extLst>
          </p:cNvPr>
          <p:cNvPicPr>
            <a:picLocks noChangeAspect="1"/>
          </p:cNvPicPr>
          <p:nvPr/>
        </p:nvPicPr>
        <p:blipFill>
          <a:blip r:embed="rId3"/>
          <a:srcRect l="14289" r="12038" b="-1"/>
          <a:stretch/>
        </p:blipFill>
        <p:spPr>
          <a:xfrm>
            <a:off x="-1011134"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5C21AC8-AA4B-C2B7-CD01-F1B5112F05AB}"/>
              </a:ext>
            </a:extLst>
          </p:cNvPr>
          <p:cNvSpPr>
            <a:spLocks noGrp="1"/>
          </p:cNvSpPr>
          <p:nvPr>
            <p:ph idx="1"/>
          </p:nvPr>
        </p:nvSpPr>
        <p:spPr>
          <a:xfrm>
            <a:off x="8223506" y="2283325"/>
            <a:ext cx="3822189" cy="3742762"/>
          </a:xfrm>
        </p:spPr>
        <p:txBody>
          <a:bodyPr>
            <a:normAutofit/>
          </a:bodyPr>
          <a:lstStyle/>
          <a:p>
            <a:pPr marL="0" indent="0">
              <a:buNone/>
            </a:pPr>
            <a:r>
              <a:rPr lang="en-SE" sz="2000" dirty="0"/>
              <a:t>“Socialization makes it possible to be critical in the first place …”</a:t>
            </a:r>
          </a:p>
          <a:p>
            <a:pPr marL="0" indent="0">
              <a:buNone/>
            </a:pPr>
            <a:r>
              <a:rPr lang="en-SE" sz="2000" dirty="0"/>
              <a:t>Hansen, David T. (2011), p. 93.</a:t>
            </a:r>
          </a:p>
        </p:txBody>
      </p:sp>
    </p:spTree>
    <p:extLst>
      <p:ext uri="{BB962C8B-B14F-4D97-AF65-F5344CB8AC3E}">
        <p14:creationId xmlns:p14="http://schemas.microsoft.com/office/powerpoint/2010/main" val="25813440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erial view of a highway near the ocean">
            <a:extLst>
              <a:ext uri="{FF2B5EF4-FFF2-40B4-BE49-F238E27FC236}">
                <a16:creationId xmlns:a16="http://schemas.microsoft.com/office/drawing/2014/main" id="{89F785E1-0DC3-AD6C-05C7-91621D77D2F9}"/>
              </a:ext>
            </a:extLst>
          </p:cNvPr>
          <p:cNvPicPr>
            <a:picLocks noChangeAspect="1"/>
          </p:cNvPicPr>
          <p:nvPr/>
        </p:nvPicPr>
        <p:blipFill>
          <a:blip r:embed="rId2"/>
          <a:srcRect t="11725" r="1" b="13060"/>
          <a:stretch/>
        </p:blipFill>
        <p:spPr>
          <a:xfrm>
            <a:off x="-3447" y="-1"/>
            <a:ext cx="12195447" cy="6879745"/>
          </a:xfrm>
          <a:prstGeom prst="rect">
            <a:avLst/>
          </a:prstGeom>
        </p:spPr>
      </p:pic>
      <p:sp>
        <p:nvSpPr>
          <p:cNvPr id="9" name="Rectangle 8">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589414" y="-733991"/>
            <a:ext cx="3020876" cy="12206596"/>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6567EA8-C72D-4B9B-D23F-6B2E9F9C9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46" y="0"/>
            <a:ext cx="2843402" cy="6879745"/>
          </a:xfrm>
          <a:prstGeom prst="rect">
            <a:avLst/>
          </a:prstGeom>
          <a:gradFill flip="none" rotWithShape="1">
            <a:gsLst>
              <a:gs pos="5000">
                <a:schemeClr val="accent2"/>
              </a:gs>
              <a:gs pos="49000">
                <a:schemeClr val="accent5">
                  <a:lumMod val="60000"/>
                  <a:lumOff val="40000"/>
                  <a:alpha val="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EFBFA78-9360-1E01-5448-6D5AE0A32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038704" y="21736"/>
            <a:ext cx="3152862" cy="6858008"/>
          </a:xfrm>
          <a:prstGeom prst="rect">
            <a:avLst/>
          </a:prstGeom>
          <a:gradFill flip="none" rotWithShape="1">
            <a:gsLst>
              <a:gs pos="5000">
                <a:schemeClr val="accent5">
                  <a:alpha val="48000"/>
                </a:schemeClr>
              </a:gs>
              <a:gs pos="42000">
                <a:schemeClr val="accent5">
                  <a:alpha val="0"/>
                </a:schemeClr>
              </a:gs>
            </a:gsLst>
            <a:lin ang="1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740453C-744F-DB3A-47EC-15EACE1DC1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47" y="5288433"/>
            <a:ext cx="12199706" cy="1591311"/>
          </a:xfrm>
          <a:prstGeom prst="rect">
            <a:avLst/>
          </a:prstGeom>
          <a:gradFill flip="none" rotWithShape="1">
            <a:gsLst>
              <a:gs pos="0">
                <a:schemeClr val="accent2"/>
              </a:gs>
              <a:gs pos="49000">
                <a:schemeClr val="accent2">
                  <a:alpha val="0"/>
                </a:schemeClr>
              </a:gs>
            </a:gsLst>
            <a:lin ang="588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7" name="Rectangle 16">
            <a:extLst>
              <a:ext uri="{FF2B5EF4-FFF2-40B4-BE49-F238E27FC236}">
                <a16:creationId xmlns:a16="http://schemas.microsoft.com/office/drawing/2014/main" id="{B6924B03-77BD-EAE3-2854-43363FF8E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84596" y="2224929"/>
            <a:ext cx="3866773" cy="5442859"/>
          </a:xfrm>
          <a:prstGeom prst="rect">
            <a:avLst/>
          </a:prstGeom>
          <a:gradFill flip="none" rotWithShape="1">
            <a:gsLst>
              <a:gs pos="0">
                <a:schemeClr val="accent5"/>
              </a:gs>
              <a:gs pos="54000">
                <a:schemeClr val="accent5">
                  <a:lumMod val="60000"/>
                  <a:lumOff val="40000"/>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5787C9-4B11-6745-3172-E4BA0C42072C}"/>
              </a:ext>
            </a:extLst>
          </p:cNvPr>
          <p:cNvSpPr>
            <a:spLocks noGrp="1"/>
          </p:cNvSpPr>
          <p:nvPr>
            <p:ph type="title"/>
          </p:nvPr>
        </p:nvSpPr>
        <p:spPr>
          <a:xfrm>
            <a:off x="859028" y="4121944"/>
            <a:ext cx="7927785" cy="1620665"/>
          </a:xfrm>
        </p:spPr>
        <p:txBody>
          <a:bodyPr vert="horz" lIns="91440" tIns="45720" rIns="91440" bIns="45720" rtlCol="0" anchor="b">
            <a:normAutofit/>
          </a:bodyPr>
          <a:lstStyle/>
          <a:p>
            <a:r>
              <a:rPr lang="en-US" sz="4000">
                <a:solidFill>
                  <a:srgbClr val="FFFFFF"/>
                </a:solidFill>
              </a:rPr>
              <a:t>Thank you </a:t>
            </a:r>
          </a:p>
        </p:txBody>
      </p:sp>
    </p:spTree>
    <p:extLst>
      <p:ext uri="{BB962C8B-B14F-4D97-AF65-F5344CB8AC3E}">
        <p14:creationId xmlns:p14="http://schemas.microsoft.com/office/powerpoint/2010/main" val="31253992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72BBE245DE83149897E9180FAC3A09C" ma:contentTypeVersion="4" ma:contentTypeDescription="Create a new document." ma:contentTypeScope="" ma:versionID="fbac1d0d26773d72a83fba26cb2724ac">
  <xsd:schema xmlns:xsd="http://www.w3.org/2001/XMLSchema" xmlns:xs="http://www.w3.org/2001/XMLSchema" xmlns:p="http://schemas.microsoft.com/office/2006/metadata/properties" xmlns:ns2="94cf8979-78c5-4eab-9846-e8566bbe62eb" targetNamespace="http://schemas.microsoft.com/office/2006/metadata/properties" ma:root="true" ma:fieldsID="3f2389de6cb42973f4aeec92cdaf1d95" ns2:_="">
    <xsd:import namespace="94cf8979-78c5-4eab-9846-e8566bbe62e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cf8979-78c5-4eab-9846-e8566bbe62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6A82A57-C765-4310-8E4A-2EB2FEAC2470}"/>
</file>

<file path=customXml/itemProps2.xml><?xml version="1.0" encoding="utf-8"?>
<ds:datastoreItem xmlns:ds="http://schemas.openxmlformats.org/officeDocument/2006/customXml" ds:itemID="{B710F2BE-6D3C-4F14-9A1A-29B5DC9BBE35}"/>
</file>

<file path=customXml/itemProps3.xml><?xml version="1.0" encoding="utf-8"?>
<ds:datastoreItem xmlns:ds="http://schemas.openxmlformats.org/officeDocument/2006/customXml" ds:itemID="{35DE2056-B7CB-4B5B-847A-E8656B992DED}"/>
</file>

<file path=docProps/app.xml><?xml version="1.0" encoding="utf-8"?>
<Properties xmlns="http://schemas.openxmlformats.org/officeDocument/2006/extended-properties" xmlns:vt="http://schemas.openxmlformats.org/officeDocument/2006/docPropsVTypes">
  <TotalTime>11352</TotalTime>
  <Words>2977</Words>
  <Application>Microsoft Macintosh PowerPoint</Application>
  <PresentationFormat>Widescreen</PresentationFormat>
  <Paragraphs>295</Paragraphs>
  <Slides>55</Slides>
  <Notes>53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55</vt:i4>
      </vt:variant>
    </vt:vector>
  </HeadingPairs>
  <TitlesOfParts>
    <vt:vector size="62" baseType="lpstr">
      <vt:lpstr>-webkit-standard</vt:lpstr>
      <vt:lpstr>Aptos</vt:lpstr>
      <vt:lpstr>Aptos Display</vt:lpstr>
      <vt:lpstr>Arial</vt:lpstr>
      <vt:lpstr>Calibri</vt:lpstr>
      <vt:lpstr>Times New Roman</vt:lpstr>
      <vt:lpstr>Office Theme</vt:lpstr>
      <vt:lpstr>Pulling Our Heads Out of the Sand:  Educating for Today’s Connected World </vt:lpstr>
      <vt:lpstr>Why is internationalisation critical for film/media education?</vt:lpstr>
      <vt:lpstr>The Global Nature of Film &amp; Media Production</vt:lpstr>
      <vt:lpstr>Cultural Literacy Enhances Storytelling</vt:lpstr>
      <vt:lpstr>Collaboration Builds Critical Skills</vt:lpstr>
      <vt:lpstr>PowerPoint Presentation</vt:lpstr>
      <vt:lpstr>Kintai , Lithuania</vt:lpstr>
      <vt:lpstr>PowerPoint Presentation</vt:lpstr>
      <vt:lpstr>PowerPoint Presentation</vt:lpstr>
      <vt:lpstr>PowerPoint Presentation</vt:lpstr>
      <vt:lpstr>PowerPoint Presentation</vt:lpstr>
      <vt:lpstr>Equity, Access &amp; Voice</vt:lpstr>
      <vt:lpstr>Employability in a Global Marketplace</vt:lpstr>
      <vt:lpstr>Innovation Through Diverse Lenses</vt:lpstr>
      <vt:lpstr>PowerPoint Presentation</vt:lpstr>
      <vt:lpstr>Implementing Internationalisation in Media Arts Education   Where do we start? </vt:lpstr>
      <vt:lpstr>Strategic Plan</vt:lpstr>
      <vt:lpstr>PowerPoint Presentation</vt:lpstr>
      <vt:lpstr>Education</vt:lpstr>
      <vt:lpstr>Artistic Research</vt:lpstr>
      <vt:lpstr>Engaging with Society</vt:lpstr>
      <vt:lpstr>Operational plan</vt:lpstr>
      <vt:lpstr>Course plan</vt:lpstr>
      <vt:lpstr>Embracing Global Perspectives in our classrooms</vt:lpstr>
      <vt:lpstr>Insist on a Globally Oriented Curriculum</vt:lpstr>
      <vt:lpstr>Storytelling as a Global Bridge</vt:lpstr>
      <vt:lpstr>Promote Multilingual Storytelling</vt:lpstr>
      <vt:lpstr>Foster a Multilingual and Inclusive Environment </vt:lpstr>
      <vt:lpstr>Leadership Resilience Amid Political and Societal Change</vt:lpstr>
      <vt:lpstr>Establish International Partnerships  </vt:lpstr>
      <vt:lpstr>Enhance Student Mobility Programs </vt:lpstr>
      <vt:lpstr>Harnessing Technology for Internationalisation</vt:lpstr>
      <vt:lpstr>Use Technology to Bridge Borders</vt:lpstr>
      <vt:lpstr>   1st International Forum for the Influence of AI on Art Education  </vt:lpstr>
      <vt:lpstr>PowerPoint Presentation</vt:lpstr>
      <vt:lpstr>Production Exercise</vt:lpstr>
      <vt:lpstr>PowerPoint Presentation</vt:lpstr>
      <vt:lpstr>Creative Problem-Solving Through Artistic Leadership</vt:lpstr>
      <vt:lpstr>Diversify Faculty and Guest Lecturers</vt:lpstr>
      <vt:lpstr>Integrating Ethical Practices in a Globalised Film Industry</vt:lpstr>
      <vt:lpstr>Address Global Challenges Through Film</vt:lpstr>
      <vt:lpstr>Overcoming Language Barriers in International Film Education</vt:lpstr>
      <vt:lpstr>PowerPoint Presentation</vt:lpstr>
      <vt:lpstr>How do we inspire our teaching teams?</vt:lpstr>
      <vt:lpstr>Lead by Example </vt:lpstr>
      <vt:lpstr>Highlight Industry Demands </vt:lpstr>
      <vt:lpstr>Invite international educators to visit</vt:lpstr>
      <vt:lpstr>Artificial Intelligence in Media Production teacher’s workshop</vt:lpstr>
      <vt:lpstr>Support International Student and Faculty Recruitment</vt:lpstr>
      <vt:lpstr>Small steps Trial and error and retrial </vt:lpstr>
      <vt:lpstr>Continung the Discussion</vt:lpstr>
      <vt:lpstr>Closing</vt:lpstr>
      <vt:lpstr>PowerPoint Presentation</vt:lpstr>
      <vt:lpstr>PowerPoint Presentation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Thomas Brennan</dc:creator>
  <cp:lastModifiedBy>Thomas Brennan</cp:lastModifiedBy>
  <cp:revision>68</cp:revision>
  <dcterms:created xsi:type="dcterms:W3CDTF">2025-02-16T14:47:22Z</dcterms:created>
  <dcterms:modified xsi:type="dcterms:W3CDTF">2025-04-23T10:45:42Z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0x010100D72BBE245DE83149897E9180FAC3A09C</vt:lpwstr>
  </property>
</Properties>
</file>