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48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 snapToGrid="0">
      <p:cViewPr varScale="1">
        <p:scale>
          <a:sx n="90" d="100"/>
          <a:sy n="90" d="100"/>
        </p:scale>
        <p:origin x="232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E0AB9-70E2-645A-28BA-A7E50F3238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7B0B14-CAE1-2428-825C-86628EFE8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CF6E0-1AE1-03F5-A339-B442D96FD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B765-86B6-6442-9AC9-207871C4B8F4}" type="datetimeFigureOut">
              <a:rPr lang="nl-NL" smtClean="0"/>
              <a:t>22-04-2025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65BE3-E7E8-3CD3-63F9-742825A6D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112FE-045D-B028-B9CE-ED24181E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E5D8-3943-6A40-AFC8-99EB259DB3C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4216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98C2B-F384-1AAC-8EFC-04BF99498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0F3A1-2B49-54B9-3932-1C3DAE6A7B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22619D-1084-DDB1-5491-541733148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B765-86B6-6442-9AC9-207871C4B8F4}" type="datetimeFigureOut">
              <a:rPr lang="nl-NL" smtClean="0"/>
              <a:t>22-04-2025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8858E-E064-05E4-D360-0581D9998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3B0EC-4B9B-7E42-4F83-57CF2A26F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E5D8-3943-6A40-AFC8-99EB259DB3C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1140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AF1C5-12BA-8A2F-A049-07DE1AD4F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7F7B95-45DA-3A8B-C449-E79ED8766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C67B4-16A3-D4B8-ACC6-6E04FE659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B765-86B6-6442-9AC9-207871C4B8F4}" type="datetimeFigureOut">
              <a:rPr lang="nl-NL" smtClean="0"/>
              <a:t>22-04-2025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E3788-0EFF-A16B-3261-65ED64EDF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D18CB-060E-D538-17BE-29810593C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E5D8-3943-6A40-AFC8-99EB259DB3C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4393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DFB18-91B8-7690-579F-8774CCA5D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DC0BB-AEBB-AE54-3CB2-2440D97CB2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2E94AD-2280-1B91-D240-7A0A5730E9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5A68D2-DCD3-3D07-B5DD-77ABF6FD2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B765-86B6-6442-9AC9-207871C4B8F4}" type="datetimeFigureOut">
              <a:rPr lang="nl-NL" smtClean="0"/>
              <a:t>22-04-2025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0E482C-DE9A-0B7E-3A40-852F22449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126B12-52F5-C06D-F4A1-A8B873858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E5D8-3943-6A40-AFC8-99EB259DB3C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0819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EF0C2-9CE0-C9F8-BB32-8A001BC26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D9AC70-AE03-4FCF-9205-64CFA3C4B8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373DC-4454-DB78-6452-E6A5E43222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870210-E3C1-C927-F776-776890D2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8E5D76-F59B-1924-87A1-98B6B5D822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F2B4E4-CC55-4B2C-6E8C-6C40A2380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B765-86B6-6442-9AC9-207871C4B8F4}" type="datetimeFigureOut">
              <a:rPr lang="nl-NL" smtClean="0"/>
              <a:t>22-04-2025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06AAFD-D85F-08CF-BE79-F1DDC8560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49FA58-49CF-548D-DA79-338DE01FA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E5D8-3943-6A40-AFC8-99EB259DB3C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9299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D487A-BA32-5E8C-B130-D5140F9C5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C4CE3C-BC44-0CFA-05B0-3BDF6B800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B765-86B6-6442-9AC9-207871C4B8F4}" type="datetimeFigureOut">
              <a:rPr lang="nl-NL" smtClean="0"/>
              <a:t>22-04-2025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439E8A-7424-0EBB-F9CE-6CA196EFB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2DB877-131B-B655-40F1-5953ADFCA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E5D8-3943-6A40-AFC8-99EB259DB3C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7203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D311DD-4868-358F-4D51-BE255749E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B765-86B6-6442-9AC9-207871C4B8F4}" type="datetimeFigureOut">
              <a:rPr lang="nl-NL" smtClean="0"/>
              <a:t>22-04-2025</a:t>
            </a:fld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ACD5B4-B74C-EF28-903D-E3DDD4960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55E54E-1004-D27A-ED79-581225962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E5D8-3943-6A40-AFC8-99EB259DB3C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598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A6A76-9A3E-82E7-9435-77143BBB5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28DF2-F919-4BE8-1D61-15B1908F7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CF906-89CC-30B7-158F-D73BDA397C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0B8998-FE93-5472-A497-F71C9F260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B765-86B6-6442-9AC9-207871C4B8F4}" type="datetimeFigureOut">
              <a:rPr lang="nl-NL" smtClean="0"/>
              <a:t>22-04-2025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58C27F-7623-5F99-BFBD-24D8A559A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0E1A29-9113-4586-9486-5C05F7FB8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E5D8-3943-6A40-AFC8-99EB259DB3C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9565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8EF54-BACD-D146-77B6-6BE31C0A1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F069BE-55C4-B5D0-A2AD-6FB5E0A29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2A2B9-AB16-A88D-2526-77C9042477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D4B03D-D199-6A7E-01E4-F5DF9F310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B765-86B6-6442-9AC9-207871C4B8F4}" type="datetimeFigureOut">
              <a:rPr lang="nl-NL" smtClean="0"/>
              <a:t>22-04-2025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C8136-2C25-AADD-96F1-2EE4CFFA1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6AEE13-A254-57F0-836C-22A6AFE74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E5D8-3943-6A40-AFC8-99EB259DB3C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73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B8A37-3D95-9138-9C3C-AAEE5AF73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D264E7-0F6F-D1F9-BDE4-CBE2C8F321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3E744-129F-DC04-4308-9BDF86193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B765-86B6-6442-9AC9-207871C4B8F4}" type="datetimeFigureOut">
              <a:rPr lang="nl-NL" smtClean="0"/>
              <a:t>22-04-2025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46EF3-69A7-EA16-78A3-D1CD7D9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C52D9-69E9-FBA3-463B-A1B927AEB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E5D8-3943-6A40-AFC8-99EB259DB3C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5689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3C3EE7-DF5A-0919-1578-6067C10BAB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4466D2-D24A-BD41-5826-37D9EE096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315C73-880B-26AF-14B7-F1E669359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B765-86B6-6442-9AC9-207871C4B8F4}" type="datetimeFigureOut">
              <a:rPr lang="nl-NL" smtClean="0"/>
              <a:t>22-04-2025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02254-91E2-9630-4A5E-AD2F726E4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899F2-4804-F248-8622-5706F44DB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E5D8-3943-6A40-AFC8-99EB259DB3C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6937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2A8FFF-BC8B-8B8D-F38A-8F1F2104A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D5032-C55F-4E3B-3974-30D5C4CCB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49E1A-FF04-05E5-D6FC-F19FC2D421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DEB765-86B6-6442-9AC9-207871C4B8F4}" type="datetimeFigureOut">
              <a:rPr lang="nl-NL" smtClean="0"/>
              <a:t>22-04-2025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78BE0-1BEA-416C-A1A7-00941B9475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02774-9FB9-3BCD-64F0-E5706BC641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13E5D8-3943-6A40-AFC8-99EB259DB3C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841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Afbeelding 20"/>
          <p:cNvPicPr/>
          <p:nvPr/>
        </p:nvPicPr>
        <p:blipFill>
          <a:blip r:embed="rId2"/>
          <a:stretch/>
        </p:blipFill>
        <p:spPr>
          <a:xfrm>
            <a:off x="5331960" y="0"/>
            <a:ext cx="6855480" cy="6855480"/>
          </a:xfrm>
          <a:prstGeom prst="rect">
            <a:avLst/>
          </a:prstGeom>
          <a:ln w="0">
            <a:noFill/>
          </a:ln>
        </p:spPr>
      </p:pic>
      <p:pic>
        <p:nvPicPr>
          <p:cNvPr id="192" name="Afbeelding 21"/>
          <p:cNvPicPr/>
          <p:nvPr/>
        </p:nvPicPr>
        <p:blipFill>
          <a:blip r:embed="rId3"/>
          <a:stretch/>
        </p:blipFill>
        <p:spPr>
          <a:xfrm>
            <a:off x="365400" y="249840"/>
            <a:ext cx="2888640" cy="2530080"/>
          </a:xfrm>
          <a:prstGeom prst="rect">
            <a:avLst/>
          </a:prstGeom>
          <a:ln w="0">
            <a:noFill/>
          </a:ln>
        </p:spPr>
      </p:pic>
      <p:pic>
        <p:nvPicPr>
          <p:cNvPr id="194" name="Afbeelding 24"/>
          <p:cNvPicPr/>
          <p:nvPr/>
        </p:nvPicPr>
        <p:blipFill>
          <a:blip r:embed="rId4"/>
          <a:stretch/>
        </p:blipFill>
        <p:spPr>
          <a:xfrm>
            <a:off x="288000" y="4332600"/>
            <a:ext cx="3091320" cy="2472480"/>
          </a:xfrm>
          <a:prstGeom prst="rect">
            <a:avLst/>
          </a:prstGeom>
          <a:ln w="0">
            <a:noFill/>
          </a:ln>
        </p:spPr>
      </p:pic>
      <p:pic>
        <p:nvPicPr>
          <p:cNvPr id="2" name="Afbeelding 5">
            <a:extLst>
              <a:ext uri="{FF2B5EF4-FFF2-40B4-BE49-F238E27FC236}">
                <a16:creationId xmlns:a16="http://schemas.microsoft.com/office/drawing/2014/main" id="{EB17189E-A105-19FA-AB96-BF92B8BC4C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32" y="2969113"/>
            <a:ext cx="1539975" cy="12077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Afbeelding 3"/>
          <p:cNvPicPr/>
          <p:nvPr/>
        </p:nvPicPr>
        <p:blipFill>
          <a:blip r:embed="rId2"/>
          <a:stretch/>
        </p:blipFill>
        <p:spPr>
          <a:xfrm>
            <a:off x="5331600" y="0"/>
            <a:ext cx="6855480" cy="6855480"/>
          </a:xfrm>
          <a:prstGeom prst="rect">
            <a:avLst/>
          </a:prstGeom>
          <a:ln w="0">
            <a:noFill/>
          </a:ln>
        </p:spPr>
      </p:pic>
      <p:sp>
        <p:nvSpPr>
          <p:cNvPr id="196" name="Tekstvak 2"/>
          <p:cNvSpPr/>
          <p:nvPr/>
        </p:nvSpPr>
        <p:spPr>
          <a:xfrm>
            <a:off x="7627680" y="3480840"/>
            <a:ext cx="2377080" cy="303120"/>
          </a:xfrm>
          <a:prstGeom prst="rect">
            <a:avLst/>
          </a:prstGeom>
          <a:solidFill>
            <a:srgbClr val="D8499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nl-BE" sz="1400" b="0" strike="noStrike" spc="-1">
                <a:solidFill>
                  <a:srgbClr val="F2F2F2"/>
                </a:solidFill>
                <a:latin typeface="LUCA"/>
                <a:ea typeface="Open Sans"/>
              </a:rPr>
              <a:t>RE:SEARCH IN ANIMATION</a:t>
            </a:r>
            <a:endParaRPr lang="nl-BE" sz="1400" b="0" strike="noStrike" spc="-1">
              <a:solidFill>
                <a:srgbClr val="FFFFFF"/>
              </a:solidFill>
              <a:latin typeface="LUCA"/>
            </a:endParaRPr>
          </a:p>
        </p:txBody>
      </p:sp>
      <p:sp>
        <p:nvSpPr>
          <p:cNvPr id="197" name="Tekstvak 4"/>
          <p:cNvSpPr/>
          <p:nvPr/>
        </p:nvSpPr>
        <p:spPr>
          <a:xfrm>
            <a:off x="367560" y="347400"/>
            <a:ext cx="3605040" cy="75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nl-BE" sz="4400" b="0" strike="noStrike" spc="-1">
                <a:solidFill>
                  <a:srgbClr val="D84996"/>
                </a:solidFill>
                <a:latin typeface="LUCA"/>
                <a:ea typeface="DejaVu Sans"/>
              </a:rPr>
              <a:t>SEMESTER 1</a:t>
            </a:r>
            <a:endParaRPr lang="nl-BE" sz="4400" b="0" strike="noStrike" spc="-1">
              <a:solidFill>
                <a:srgbClr val="000000"/>
              </a:solidFill>
              <a:latin typeface="LUCA"/>
            </a:endParaRPr>
          </a:p>
        </p:txBody>
      </p:sp>
      <p:pic>
        <p:nvPicPr>
          <p:cNvPr id="2" name="Afbeelding 5">
            <a:extLst>
              <a:ext uri="{FF2B5EF4-FFF2-40B4-BE49-F238E27FC236}">
                <a16:creationId xmlns:a16="http://schemas.microsoft.com/office/drawing/2014/main" id="{B4EA5ECE-1BCD-D52C-50C3-40FB4CD834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724" y="2627175"/>
            <a:ext cx="2177032" cy="17073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Afbeelding 6"/>
          <p:cNvPicPr/>
          <p:nvPr/>
        </p:nvPicPr>
        <p:blipFill>
          <a:blip r:embed="rId2"/>
          <a:stretch/>
        </p:blipFill>
        <p:spPr>
          <a:xfrm>
            <a:off x="365400" y="2192400"/>
            <a:ext cx="2889360" cy="2530800"/>
          </a:xfrm>
          <a:prstGeom prst="rect">
            <a:avLst/>
          </a:prstGeom>
          <a:ln w="0">
            <a:noFill/>
          </a:ln>
        </p:spPr>
      </p:pic>
      <p:pic>
        <p:nvPicPr>
          <p:cNvPr id="200" name="Afbeelding 7"/>
          <p:cNvPicPr/>
          <p:nvPr/>
        </p:nvPicPr>
        <p:blipFill>
          <a:blip r:embed="rId3"/>
          <a:stretch/>
        </p:blipFill>
        <p:spPr>
          <a:xfrm>
            <a:off x="5331600" y="0"/>
            <a:ext cx="6856200" cy="6856200"/>
          </a:xfrm>
          <a:prstGeom prst="rect">
            <a:avLst/>
          </a:prstGeom>
          <a:ln w="0">
            <a:noFill/>
          </a:ln>
        </p:spPr>
      </p:pic>
      <p:sp>
        <p:nvSpPr>
          <p:cNvPr id="201" name="Tekstvak 9"/>
          <p:cNvSpPr/>
          <p:nvPr/>
        </p:nvSpPr>
        <p:spPr>
          <a:xfrm>
            <a:off x="8846280" y="2185560"/>
            <a:ext cx="2703240" cy="303120"/>
          </a:xfrm>
          <a:prstGeom prst="rect">
            <a:avLst/>
          </a:prstGeom>
          <a:solidFill>
            <a:srgbClr val="D8499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nl-BE" sz="1400" b="0" strike="noStrike" spc="-1">
                <a:solidFill>
                  <a:srgbClr val="F2F2F2"/>
                </a:solidFill>
                <a:latin typeface="LUCA"/>
                <a:ea typeface="Open Sans"/>
              </a:rPr>
              <a:t>RE:MEDIATION OF ANIMATION</a:t>
            </a:r>
            <a:endParaRPr lang="nl-BE" sz="1400" b="0" strike="noStrike" spc="-1">
              <a:solidFill>
                <a:srgbClr val="FFFFFF"/>
              </a:solidFill>
              <a:latin typeface="LUCA"/>
            </a:endParaRPr>
          </a:p>
        </p:txBody>
      </p:sp>
      <p:sp>
        <p:nvSpPr>
          <p:cNvPr id="202" name="Tekstvak 12"/>
          <p:cNvSpPr/>
          <p:nvPr/>
        </p:nvSpPr>
        <p:spPr>
          <a:xfrm>
            <a:off x="367560" y="347400"/>
            <a:ext cx="3605040" cy="75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nl-BE" sz="4400" b="0" strike="noStrike" spc="-1">
                <a:solidFill>
                  <a:srgbClr val="D84996"/>
                </a:solidFill>
                <a:latin typeface="LUCA"/>
                <a:ea typeface="DejaVu Sans"/>
              </a:rPr>
              <a:t>SEMESTER 2</a:t>
            </a:r>
            <a:endParaRPr lang="nl-BE" sz="4400" b="0" strike="noStrike" spc="-1">
              <a:solidFill>
                <a:srgbClr val="000000"/>
              </a:solidFill>
              <a:latin typeface="LUC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Afbeelding 8"/>
          <p:cNvPicPr/>
          <p:nvPr/>
        </p:nvPicPr>
        <p:blipFill>
          <a:blip r:embed="rId2"/>
          <a:stretch/>
        </p:blipFill>
        <p:spPr>
          <a:xfrm>
            <a:off x="288000" y="2208600"/>
            <a:ext cx="3092040" cy="2473200"/>
          </a:xfrm>
          <a:prstGeom prst="rect">
            <a:avLst/>
          </a:prstGeom>
          <a:ln w="0">
            <a:noFill/>
          </a:ln>
        </p:spPr>
      </p:pic>
      <p:pic>
        <p:nvPicPr>
          <p:cNvPr id="204" name="Afbeelding 9"/>
          <p:cNvPicPr/>
          <p:nvPr/>
        </p:nvPicPr>
        <p:blipFill>
          <a:blip r:embed="rId3"/>
          <a:stretch/>
        </p:blipFill>
        <p:spPr>
          <a:xfrm>
            <a:off x="5331600" y="0"/>
            <a:ext cx="6856200" cy="6856200"/>
          </a:xfrm>
          <a:prstGeom prst="rect">
            <a:avLst/>
          </a:prstGeom>
          <a:ln w="0">
            <a:noFill/>
          </a:ln>
        </p:spPr>
      </p:pic>
      <p:sp>
        <p:nvSpPr>
          <p:cNvPr id="205" name="Tekstvak 11"/>
          <p:cNvSpPr/>
          <p:nvPr/>
        </p:nvSpPr>
        <p:spPr>
          <a:xfrm>
            <a:off x="5890320" y="4896000"/>
            <a:ext cx="3195720" cy="303120"/>
          </a:xfrm>
          <a:prstGeom prst="rect">
            <a:avLst/>
          </a:prstGeom>
          <a:solidFill>
            <a:srgbClr val="D8499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nl-BE" sz="1400" b="0" strike="noStrike" spc="-1">
                <a:solidFill>
                  <a:srgbClr val="F2F2F2"/>
                </a:solidFill>
                <a:latin typeface="LUCA"/>
                <a:ea typeface="Open Sans"/>
              </a:rPr>
              <a:t>RE:FLECTION THROUGH ANIMATION</a:t>
            </a:r>
            <a:endParaRPr lang="nl-BE" sz="1400" b="0" strike="noStrike" spc="-1">
              <a:solidFill>
                <a:srgbClr val="FFFFFF"/>
              </a:solidFill>
              <a:latin typeface="LUCA"/>
            </a:endParaRPr>
          </a:p>
        </p:txBody>
      </p:sp>
      <p:sp>
        <p:nvSpPr>
          <p:cNvPr id="206" name="Tekstvak 13"/>
          <p:cNvSpPr/>
          <p:nvPr/>
        </p:nvSpPr>
        <p:spPr>
          <a:xfrm>
            <a:off x="367560" y="347400"/>
            <a:ext cx="3605040" cy="75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nl-BE" sz="4400" b="0" strike="noStrike" spc="-1">
                <a:solidFill>
                  <a:srgbClr val="D84996"/>
                </a:solidFill>
                <a:latin typeface="LUCA"/>
                <a:ea typeface="DejaVu Sans"/>
              </a:rPr>
              <a:t>SEMESTER 3</a:t>
            </a:r>
            <a:endParaRPr lang="nl-BE" sz="4400" b="0" strike="noStrike" spc="-1">
              <a:solidFill>
                <a:srgbClr val="000000"/>
              </a:solidFill>
              <a:latin typeface="LUC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Rectangle 206"/>
          <p:cNvSpPr/>
          <p:nvPr/>
        </p:nvSpPr>
        <p:spPr>
          <a:xfrm>
            <a:off x="6119280" y="1800000"/>
            <a:ext cx="5760720" cy="4499640"/>
          </a:xfrm>
          <a:prstGeom prst="rect">
            <a:avLst/>
          </a:prstGeom>
          <a:solidFill>
            <a:srgbClr val="DDDDD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nl-BE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08" name="Rectangle 207"/>
          <p:cNvSpPr/>
          <p:nvPr/>
        </p:nvSpPr>
        <p:spPr>
          <a:xfrm>
            <a:off x="6300000" y="2392920"/>
            <a:ext cx="2160000" cy="3042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Bangladesh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Brazil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Colombia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France/Vietnam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Georgia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Ghana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Indonesia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Iran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Italy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Kenya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Lebanon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Mexico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Montenegro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</p:txBody>
      </p:sp>
      <p:sp>
        <p:nvSpPr>
          <p:cNvPr id="209" name="Rectangle 208"/>
          <p:cNvSpPr/>
          <p:nvPr/>
        </p:nvSpPr>
        <p:spPr>
          <a:xfrm>
            <a:off x="635760" y="1980000"/>
            <a:ext cx="5483520" cy="359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Annual intakes, starting 2021.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First intake graduated in June 2023.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4 intakes, 75</a:t>
            </a:r>
            <a:r>
              <a:rPr lang="nl-BE" sz="1800" b="0" strike="noStrike" spc="-1">
                <a:solidFill>
                  <a:srgbClr val="000000"/>
                </a:solidFill>
                <a:latin typeface="LUCA"/>
                <a:ea typeface="Tahoma"/>
              </a:rPr>
              <a:t> students, coming from 22 countries (Africa, Asia, Europe and Latin America)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Tahoma"/>
              </a:rPr>
              <a:t>64% self-declared female students, 36% male.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Tahoma"/>
              </a:rPr>
              <a:t>Average age when starting: 28,7 years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Tahoma"/>
              </a:rPr>
              <a:t>Age range: from 22 to 43 years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</p:txBody>
      </p:sp>
      <p:sp>
        <p:nvSpPr>
          <p:cNvPr id="210" name="Rectangle 209"/>
          <p:cNvSpPr/>
          <p:nvPr/>
        </p:nvSpPr>
        <p:spPr>
          <a:xfrm>
            <a:off x="8820000" y="2392920"/>
            <a:ext cx="3060000" cy="3060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Nigeria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North-Macedonia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Pakistan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Panama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Peru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Portugal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Russia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Scotland/Netherlands, The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Sweden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Taiwan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Thailand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Turkey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  <a:p>
            <a:pPr>
              <a:lnSpc>
                <a:spcPct val="100000"/>
              </a:lnSpc>
            </a:pPr>
            <a:r>
              <a:rPr lang="nl-BE" sz="1800" b="0" strike="noStrike" spc="-1">
                <a:solidFill>
                  <a:srgbClr val="000000"/>
                </a:solidFill>
                <a:latin typeface="LUCA"/>
                <a:ea typeface="DejaVu Sans"/>
              </a:rPr>
              <a:t>Uganda</a:t>
            </a:r>
            <a:endParaRPr lang="nl-BE" sz="1800" b="0" strike="noStrike" spc="-1">
              <a:solidFill>
                <a:srgbClr val="000000"/>
              </a:solidFill>
              <a:latin typeface="LUCA"/>
            </a:endParaRPr>
          </a:p>
        </p:txBody>
      </p:sp>
      <p:sp>
        <p:nvSpPr>
          <p:cNvPr id="211" name="Tekstvak 134"/>
          <p:cNvSpPr/>
          <p:nvPr/>
        </p:nvSpPr>
        <p:spPr>
          <a:xfrm>
            <a:off x="6119280" y="1811880"/>
            <a:ext cx="576072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BE" sz="2400" b="0" strike="noStrike" spc="-1">
                <a:solidFill>
                  <a:srgbClr val="D84996"/>
                </a:solidFill>
                <a:latin typeface="LUCA"/>
                <a:ea typeface="DejaVu Sans"/>
              </a:rPr>
              <a:t>Countries represented</a:t>
            </a:r>
            <a:endParaRPr lang="nl-BE" sz="2400" b="0" strike="noStrike" spc="-1">
              <a:solidFill>
                <a:srgbClr val="000000"/>
              </a:solidFill>
              <a:latin typeface="LUCA"/>
            </a:endParaRPr>
          </a:p>
        </p:txBody>
      </p:sp>
      <p:sp>
        <p:nvSpPr>
          <p:cNvPr id="212" name="Tekstvak 14"/>
          <p:cNvSpPr/>
          <p:nvPr/>
        </p:nvSpPr>
        <p:spPr>
          <a:xfrm>
            <a:off x="367560" y="347400"/>
            <a:ext cx="10431720" cy="75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nl-BE" sz="4400" b="0" strike="noStrike" spc="-1" dirty="0">
                <a:solidFill>
                  <a:srgbClr val="D84996"/>
                </a:solidFill>
                <a:latin typeface="LUCA"/>
                <a:ea typeface="DejaVu Sans"/>
              </a:rPr>
              <a:t>SOME NUMBERS</a:t>
            </a:r>
            <a:endParaRPr lang="nl-BE" sz="4400" b="0" strike="noStrike" spc="-1" dirty="0">
              <a:solidFill>
                <a:srgbClr val="000000"/>
              </a:solidFill>
              <a:latin typeface="LUC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28142E-6713-9C5E-4E96-2EEC10E97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5805" y="0"/>
            <a:ext cx="65803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560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70098-8799-09B6-6D4E-3C2BC39E0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ap of africa with different colored countries/regions&#10;&#10;AI-generated content may be incorrect.">
            <a:extLst>
              <a:ext uri="{FF2B5EF4-FFF2-40B4-BE49-F238E27FC236}">
                <a16:creationId xmlns:a16="http://schemas.microsoft.com/office/drawing/2014/main" id="{BDFFD482-5421-9914-4609-D92DE0A14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217" y="0"/>
            <a:ext cx="65675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51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E73DE-E074-B831-7DC5-965ABA856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A36091-6A22-F478-1EBC-0A4483248BAF}"/>
              </a:ext>
            </a:extLst>
          </p:cNvPr>
          <p:cNvSpPr txBox="1"/>
          <p:nvPr/>
        </p:nvSpPr>
        <p:spPr>
          <a:xfrm>
            <a:off x="2724150" y="2690336"/>
            <a:ext cx="67437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/>
              <a:t>“Language carries culture, and culture carries, particularly through orature and literature, the entire body of values by which we come to perceive ourselves and our place in the world.”</a:t>
            </a:r>
            <a:r>
              <a:rPr lang="en-GB" dirty="0"/>
              <a:t> </a:t>
            </a:r>
          </a:p>
          <a:p>
            <a:pPr algn="ctr"/>
            <a:endParaRPr lang="en-GB" dirty="0"/>
          </a:p>
          <a:p>
            <a:pPr algn="ctr"/>
            <a:r>
              <a:rPr lang="en-GB" i="1" dirty="0">
                <a:solidFill>
                  <a:srgbClr val="D94895"/>
                </a:solidFill>
              </a:rPr>
              <a:t>Decolonising the Mind (1986), </a:t>
            </a:r>
            <a:r>
              <a:rPr lang="en-GB" dirty="0">
                <a:solidFill>
                  <a:srgbClr val="D94895"/>
                </a:solidFill>
              </a:rPr>
              <a:t>Ngũgĩ </a:t>
            </a:r>
            <a:r>
              <a:rPr lang="en-GB" dirty="0" err="1">
                <a:solidFill>
                  <a:srgbClr val="D94895"/>
                </a:solidFill>
              </a:rPr>
              <a:t>wa</a:t>
            </a:r>
            <a:r>
              <a:rPr lang="en-GB" dirty="0">
                <a:solidFill>
                  <a:srgbClr val="D94895"/>
                </a:solidFill>
              </a:rPr>
              <a:t> Thiong’o</a:t>
            </a:r>
          </a:p>
        </p:txBody>
      </p:sp>
    </p:spTree>
    <p:extLst>
      <p:ext uri="{BB962C8B-B14F-4D97-AF65-F5344CB8AC3E}">
        <p14:creationId xmlns:p14="http://schemas.microsoft.com/office/powerpoint/2010/main" val="1088999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2BBE245DE83149897E9180FAC3A09C" ma:contentTypeVersion="4" ma:contentTypeDescription="Create a new document." ma:contentTypeScope="" ma:versionID="fbac1d0d26773d72a83fba26cb2724ac">
  <xsd:schema xmlns:xsd="http://www.w3.org/2001/XMLSchema" xmlns:xs="http://www.w3.org/2001/XMLSchema" xmlns:p="http://schemas.microsoft.com/office/2006/metadata/properties" xmlns:ns2="94cf8979-78c5-4eab-9846-e8566bbe62eb" targetNamespace="http://schemas.microsoft.com/office/2006/metadata/properties" ma:root="true" ma:fieldsID="3f2389de6cb42973f4aeec92cdaf1d95" ns2:_="">
    <xsd:import namespace="94cf8979-78c5-4eab-9846-e8566bbe62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cf8979-78c5-4eab-9846-e8566bbe62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8A9DF88-CCB3-420B-A8E8-05814CA7807D}"/>
</file>

<file path=customXml/itemProps2.xml><?xml version="1.0" encoding="utf-8"?>
<ds:datastoreItem xmlns:ds="http://schemas.openxmlformats.org/officeDocument/2006/customXml" ds:itemID="{0DCFB96D-A7F6-4D45-A111-38A3915A57DA}"/>
</file>

<file path=customXml/itemProps3.xml><?xml version="1.0" encoding="utf-8"?>
<ds:datastoreItem xmlns:ds="http://schemas.openxmlformats.org/officeDocument/2006/customXml" ds:itemID="{65914DF5-F4E4-4B5C-9112-1898A84C9DA4}"/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158</Words>
  <Application>Microsoft Macintosh PowerPoint</Application>
  <PresentationFormat>Widescreen</PresentationFormat>
  <Paragraphs>43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LUCA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Shauni De Gussem</dc:creator>
  <cp:lastModifiedBy>Shauni De Gussem</cp:lastModifiedBy>
  <cp:revision>3</cp:revision>
  <dcterms:created xsi:type="dcterms:W3CDTF">2025-04-22T20:36:53Z</dcterms:created>
  <dcterms:modified xsi:type="dcterms:W3CDTF">2025-04-22T20:53:38Z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0x010100D72BBE245DE83149897E9180FAC3A09C</vt:lpwstr>
  </property>
</Properties>
</file>